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app.xml" ContentType="application/vnd.openxmlformats-officedocument.extended-properties+xml"/>
  <Override PartName="/ppt/slides/slide8.xml" ContentType="application/vnd.openxmlformats-officedocument.presentationml.slide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ppt/slides/slide4.xml" ContentType="application/vnd.openxmlformats-officedocument.presentationml.slid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docProps/custom.xml" ContentType="application/vnd.openxmlformats-officedocument.custom-properties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9144000" cy="6858000" type="screen4x3"/>
  <p:notesSz cx="9144000" cy="6858000"/>
  <p:defaultTextStyle>
    <a:defPPr>
      <a:defRPr lang="en-US"/>
    </a:defPPr>
    <a:lvl1pPr algn="ctr">
      <a:spcBef>
        <a:spcPts val="0"/>
      </a:spcBef>
      <a:spcAft>
        <a:spcPts val="0"/>
      </a:spcAft>
      <a:defRPr sz="2400">
        <a:solidFill>
          <a:schemeClr val="tx1"/>
        </a:solidFill>
        <a:latin typeface="Arial"/>
        <a:ea typeface="+mn-ea"/>
        <a:cs typeface="+mn-cs"/>
      </a:defRPr>
    </a:lvl1pPr>
    <a:lvl2pPr marL="457200" algn="ctr">
      <a:spcBef>
        <a:spcPts val="0"/>
      </a:spcBef>
      <a:spcAft>
        <a:spcPts val="0"/>
      </a:spcAft>
      <a:defRPr sz="2400">
        <a:solidFill>
          <a:schemeClr val="tx1"/>
        </a:solidFill>
        <a:latin typeface="Arial"/>
        <a:ea typeface="+mn-ea"/>
        <a:cs typeface="+mn-cs"/>
      </a:defRPr>
    </a:lvl2pPr>
    <a:lvl3pPr marL="914400" algn="ctr">
      <a:spcBef>
        <a:spcPts val="0"/>
      </a:spcBef>
      <a:spcAft>
        <a:spcPts val="0"/>
      </a:spcAft>
      <a:defRPr sz="2400">
        <a:solidFill>
          <a:schemeClr val="tx1"/>
        </a:solidFill>
        <a:latin typeface="Arial"/>
        <a:ea typeface="+mn-ea"/>
        <a:cs typeface="+mn-cs"/>
      </a:defRPr>
    </a:lvl3pPr>
    <a:lvl4pPr marL="1371600" algn="ctr">
      <a:spcBef>
        <a:spcPts val="0"/>
      </a:spcBef>
      <a:spcAft>
        <a:spcPts val="0"/>
      </a:spcAft>
      <a:defRPr sz="2400">
        <a:solidFill>
          <a:schemeClr val="tx1"/>
        </a:solidFill>
        <a:latin typeface="Arial"/>
        <a:ea typeface="+mn-ea"/>
        <a:cs typeface="+mn-cs"/>
      </a:defRPr>
    </a:lvl4pPr>
    <a:lvl5pPr marL="1828800" algn="ctr">
      <a:spcBef>
        <a:spcPts val="0"/>
      </a:spcBef>
      <a:spcAft>
        <a:spcPts val="0"/>
      </a:spcAft>
      <a:defRPr sz="2400">
        <a:solidFill>
          <a:schemeClr val="tx1"/>
        </a:solidFill>
        <a:latin typeface="Arial"/>
        <a:ea typeface="+mn-ea"/>
        <a:cs typeface="+mn-cs"/>
      </a:defRPr>
    </a:lvl5pPr>
    <a:lvl6pPr marL="2286000" algn="l" defTabSz="914400">
      <a:defRPr sz="2400">
        <a:solidFill>
          <a:schemeClr val="tx1"/>
        </a:solidFill>
        <a:latin typeface="Arial"/>
        <a:ea typeface="+mn-ea"/>
        <a:cs typeface="+mn-cs"/>
      </a:defRPr>
    </a:lvl6pPr>
    <a:lvl7pPr marL="2743200" algn="l" defTabSz="914400">
      <a:defRPr sz="2400">
        <a:solidFill>
          <a:schemeClr val="tx1"/>
        </a:solidFill>
        <a:latin typeface="Arial"/>
        <a:ea typeface="+mn-ea"/>
        <a:cs typeface="+mn-cs"/>
      </a:defRPr>
    </a:lvl7pPr>
    <a:lvl8pPr marL="3200400" algn="l" defTabSz="914400">
      <a:defRPr sz="2400">
        <a:solidFill>
          <a:schemeClr val="tx1"/>
        </a:solidFill>
        <a:latin typeface="Arial"/>
        <a:ea typeface="+mn-ea"/>
        <a:cs typeface="+mn-cs"/>
      </a:defRPr>
    </a:lvl8pPr>
    <a:lvl9pPr marL="3657600" algn="l" defTabSz="914400">
      <a:defRPr sz="2400">
        <a:solidFill>
          <a:schemeClr val="tx1"/>
        </a:solidFill>
        <a:latin typeface="Arial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presProps" Target="presProps.xml" /><Relationship Id="rId17" Type="http://schemas.openxmlformats.org/officeDocument/2006/relationships/tableStyles" Target="tableStyles.xml" /><Relationship Id="rId18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itle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685800" y="2130427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371600" y="3886200"/>
            <a:ext cx="64008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328A2AD-CA6C-4CEE-80DD-5B3591997DB0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5014F7-E485-415F-A69C-6237A648DEF6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vertTx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328A2AD-CA6C-4CEE-80DD-5B3591997DB0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5014F7-E485-415F-A69C-6237A648DEF6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vertTitleAndTx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9"/>
            <a:ext cx="2057400" cy="5851525"/>
          </a:xfrm>
        </p:spPr>
        <p:txBody>
          <a:bodyPr vert="eaVert"/>
          <a:lstStyle>
            <a:lvl1pPr algn="l"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9"/>
            <a:ext cx="6019799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328A2AD-CA6C-4CEE-80DD-5B3591997DB0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5014F7-E485-415F-A69C-6237A648DEF6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328A2AD-CA6C-4CEE-80DD-5B3591997DB0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5014F7-E485-415F-A69C-6237A648DEF6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secHead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22313" y="4406901"/>
            <a:ext cx="77724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722313" y="2906713"/>
            <a:ext cx="7772400" cy="150018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328A2AD-CA6C-4CEE-80DD-5B3591997DB0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5014F7-E485-415F-A69C-6237A648DEF6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woObj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457200" y="1600201"/>
            <a:ext cx="403859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4648199" y="1600201"/>
            <a:ext cx="403859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328A2AD-CA6C-4CEE-80DD-5B3591997DB0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5014F7-E485-415F-A69C-6237A648DEF6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woTxTwoObj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535113"/>
            <a:ext cx="404018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457200" y="2174874"/>
            <a:ext cx="404018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4645029" y="1535113"/>
            <a:ext cx="404177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4645029" y="2174874"/>
            <a:ext cx="404177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328A2AD-CA6C-4CEE-80DD-5B3591997DB0}" type="datetimeFigureOut">
              <a:rPr lang="ru-RU"/>
              <a:t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5014F7-E485-415F-A69C-6237A648DEF6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328A2AD-CA6C-4CEE-80DD-5B3591997DB0}" type="datetimeFigureOut">
              <a:rPr lang="ru-RU"/>
              <a:t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5014F7-E485-415F-A69C-6237A648DEF6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328A2AD-CA6C-4CEE-80DD-5B3591997DB0}" type="datetimeFigureOut">
              <a:rPr lang="ru-RU"/>
              <a:t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5014F7-E485-415F-A69C-6237A648DEF6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objTx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4" y="273049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3575049" y="273053"/>
            <a:ext cx="511174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457204" y="1435103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328A2AD-CA6C-4CEE-80DD-5B3591997DB0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5014F7-E485-415F-A69C-6237A648DEF6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picTx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792287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1792287" y="612774"/>
            <a:ext cx="5486400" cy="41147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1792287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328A2AD-CA6C-4CEE-80DD-5B3591997DB0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5014F7-E485-415F-A69C-6237A648DEF6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Shape 1058"/>
          <p:cNvSpPr>
            <a:spLocks noChangeArrowheads="1" noGrp="1"/>
          </p:cNvSpPr>
          <p:nvPr userDrawn="1"/>
        </p:nvSpPr>
        <p:spPr bwMode="auto">
          <a:xfrm>
            <a:off x="0" y="2"/>
            <a:ext cx="9144000" cy="6838950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0" y="30392"/>
                </a:moveTo>
                <a:lnTo>
                  <a:pt x="0" y="30392"/>
                </a:lnTo>
                <a:cubicBezTo>
                  <a:pt x="0" y="30392"/>
                  <a:pt x="30246" y="52055"/>
                  <a:pt x="43200" y="35131"/>
                </a:cubicBezTo>
                <a:lnTo>
                  <a:pt x="43200" y="0"/>
                </a:lnTo>
                <a:lnTo>
                  <a:pt x="0" y="0"/>
                </a:lnTo>
                <a:lnTo>
                  <a:pt x="0" y="30392"/>
                </a:lnTo>
                <a:close/>
              </a:path>
            </a:pathLst>
          </a:custGeom>
          <a:solidFill>
            <a:schemeClr val="accent1"/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8" name="Shape 1059"/>
          <p:cNvSpPr>
            <a:spLocks noChangeArrowheads="1" noGrp="1"/>
          </p:cNvSpPr>
          <p:nvPr userDrawn="1"/>
        </p:nvSpPr>
        <p:spPr bwMode="auto">
          <a:xfrm>
            <a:off x="0" y="2"/>
            <a:ext cx="9144000" cy="6838950"/>
          </a:xfrm>
          <a:custGeom>
            <a:avLst/>
            <a:gdLst/>
            <a:ahLst/>
            <a:cxnLst/>
            <a:rect l="l" t="t" r="r" b="b"/>
            <a:pathLst>
              <a:path w="43200" h="43200" fill="none" stroke="1" extrusionOk="0">
                <a:moveTo>
                  <a:pt x="-22" y="30392"/>
                </a:moveTo>
                <a:lnTo>
                  <a:pt x="-22" y="30392"/>
                </a:lnTo>
                <a:cubicBezTo>
                  <a:pt x="-22" y="30392"/>
                  <a:pt x="30330" y="52055"/>
                  <a:pt x="43245" y="35131"/>
                </a:cubicBezTo>
              </a:path>
            </a:pathLst>
          </a:custGeom>
          <a:solidFill>
            <a:srgbClr val="FFFFFF"/>
          </a:solidFill>
          <a:ln w="7560">
            <a:solidFill>
              <a:srgbClr val="FFFFFF"/>
            </a:solidFill>
            <a:round/>
            <a:headEnd/>
            <a:tailEnd/>
          </a:ln>
        </p:spPr>
      </p:sp>
      <p:sp>
        <p:nvSpPr>
          <p:cNvPr id="9" name="Shape 1060"/>
          <p:cNvSpPr>
            <a:spLocks noChangeArrowheads="1" noGrp="1"/>
          </p:cNvSpPr>
          <p:nvPr userDrawn="1"/>
        </p:nvSpPr>
        <p:spPr bwMode="auto">
          <a:xfrm>
            <a:off x="0" y="2"/>
            <a:ext cx="9144000" cy="6838950"/>
          </a:xfrm>
          <a:custGeom>
            <a:avLst/>
            <a:gdLst/>
            <a:ahLst/>
            <a:cxnLst/>
            <a:rect l="l" t="t" r="r" b="b"/>
            <a:pathLst>
              <a:path w="43200" h="43200" fill="none" stroke="1" extrusionOk="0">
                <a:moveTo>
                  <a:pt x="-22" y="29977"/>
                </a:moveTo>
                <a:lnTo>
                  <a:pt x="-22" y="29977"/>
                </a:lnTo>
                <a:cubicBezTo>
                  <a:pt x="-22" y="29977"/>
                  <a:pt x="29238" y="51595"/>
                  <a:pt x="43239" y="32973"/>
                </a:cubicBezTo>
              </a:path>
            </a:pathLst>
          </a:custGeom>
          <a:solidFill>
            <a:srgbClr val="FFFFFF"/>
          </a:solidFill>
          <a:ln w="6930">
            <a:solidFill>
              <a:srgbClr val="FFFFFF">
                <a:alpha val="0"/>
              </a:srgbClr>
            </a:solidFill>
            <a:round/>
            <a:headEnd/>
            <a:tailEnd/>
          </a:ln>
        </p:spPr>
      </p:sp>
      <p:sp>
        <p:nvSpPr>
          <p:cNvPr id="10" name="Shape 1061"/>
          <p:cNvSpPr>
            <a:spLocks noChangeArrowheads="1" noGrp="1"/>
          </p:cNvSpPr>
          <p:nvPr userDrawn="1"/>
        </p:nvSpPr>
        <p:spPr bwMode="auto">
          <a:xfrm>
            <a:off x="0" y="2"/>
            <a:ext cx="9144000" cy="6838950"/>
          </a:xfrm>
          <a:custGeom>
            <a:avLst/>
            <a:gdLst/>
            <a:ahLst/>
            <a:cxnLst/>
            <a:rect l="l" t="t" r="r" b="b"/>
            <a:pathLst>
              <a:path w="43200" h="43200" fill="none" stroke="1" extrusionOk="0">
                <a:moveTo>
                  <a:pt x="-22" y="29562"/>
                </a:moveTo>
                <a:lnTo>
                  <a:pt x="-22" y="29562"/>
                </a:lnTo>
                <a:cubicBezTo>
                  <a:pt x="-22" y="29562"/>
                  <a:pt x="28147" y="51135"/>
                  <a:pt x="43233" y="30816"/>
                </a:cubicBezTo>
              </a:path>
            </a:pathLst>
          </a:custGeom>
          <a:solidFill>
            <a:srgbClr val="FFFFFF"/>
          </a:solidFill>
          <a:ln w="6300">
            <a:solidFill>
              <a:srgbClr val="FFFFFF">
                <a:alpha val="77254"/>
              </a:srgbClr>
            </a:solidFill>
            <a:round/>
            <a:headEnd/>
            <a:tailEnd/>
          </a:ln>
        </p:spPr>
      </p:sp>
      <p:sp>
        <p:nvSpPr>
          <p:cNvPr id="11" name="Shape 1062"/>
          <p:cNvSpPr>
            <a:spLocks noChangeArrowheads="1" noGrp="1"/>
          </p:cNvSpPr>
          <p:nvPr userDrawn="1"/>
        </p:nvSpPr>
        <p:spPr bwMode="auto">
          <a:xfrm>
            <a:off x="0" y="2"/>
            <a:ext cx="9144000" cy="6838950"/>
          </a:xfrm>
          <a:custGeom>
            <a:avLst/>
            <a:gdLst/>
            <a:ahLst/>
            <a:cxnLst/>
            <a:rect l="l" t="t" r="r" b="b"/>
            <a:pathLst>
              <a:path w="43200" h="43200" fill="none" stroke="1" extrusionOk="0">
                <a:moveTo>
                  <a:pt x="-22" y="29147"/>
                </a:moveTo>
                <a:lnTo>
                  <a:pt x="-22" y="29147"/>
                </a:lnTo>
                <a:cubicBezTo>
                  <a:pt x="-22" y="29147"/>
                  <a:pt x="27056" y="50675"/>
                  <a:pt x="43228" y="28658"/>
                </a:cubicBezTo>
              </a:path>
            </a:pathLst>
          </a:custGeom>
          <a:solidFill>
            <a:srgbClr val="FFFFFF"/>
          </a:solidFill>
          <a:ln w="5670">
            <a:solidFill>
              <a:srgbClr val="FFFFFF">
                <a:alpha val="65882"/>
              </a:srgbClr>
            </a:solidFill>
            <a:round/>
            <a:headEnd/>
            <a:tailEnd/>
          </a:ln>
        </p:spPr>
      </p:sp>
      <p:sp>
        <p:nvSpPr>
          <p:cNvPr id="12" name="Shape 1063"/>
          <p:cNvSpPr>
            <a:spLocks noChangeArrowheads="1" noGrp="1"/>
          </p:cNvSpPr>
          <p:nvPr userDrawn="1"/>
        </p:nvSpPr>
        <p:spPr bwMode="auto">
          <a:xfrm>
            <a:off x="0" y="2"/>
            <a:ext cx="9144000" cy="6838950"/>
          </a:xfrm>
          <a:custGeom>
            <a:avLst/>
            <a:gdLst/>
            <a:ahLst/>
            <a:cxnLst/>
            <a:rect l="l" t="t" r="r" b="b"/>
            <a:pathLst>
              <a:path w="43200" h="43200" fill="none" stroke="1" extrusionOk="0">
                <a:moveTo>
                  <a:pt x="-22" y="28733"/>
                </a:moveTo>
                <a:lnTo>
                  <a:pt x="-22" y="28733"/>
                </a:lnTo>
                <a:cubicBezTo>
                  <a:pt x="-22" y="28733"/>
                  <a:pt x="25965" y="50214"/>
                  <a:pt x="43222" y="26500"/>
                </a:cubicBezTo>
              </a:path>
            </a:pathLst>
          </a:custGeom>
          <a:solidFill>
            <a:srgbClr val="FFFFFF"/>
          </a:solidFill>
          <a:ln w="5040">
            <a:solidFill>
              <a:srgbClr val="FFFFFF">
                <a:alpha val="54900"/>
              </a:srgbClr>
            </a:solidFill>
            <a:round/>
            <a:headEnd/>
            <a:tailEnd/>
          </a:ln>
        </p:spPr>
      </p:sp>
      <p:sp>
        <p:nvSpPr>
          <p:cNvPr id="13" name="Shape 1064"/>
          <p:cNvSpPr>
            <a:spLocks noChangeArrowheads="1" noGrp="1"/>
          </p:cNvSpPr>
          <p:nvPr userDrawn="1"/>
        </p:nvSpPr>
        <p:spPr bwMode="auto">
          <a:xfrm>
            <a:off x="0" y="2"/>
            <a:ext cx="9144000" cy="6838950"/>
          </a:xfrm>
          <a:custGeom>
            <a:avLst/>
            <a:gdLst/>
            <a:ahLst/>
            <a:cxnLst/>
            <a:rect l="l" t="t" r="r" b="b"/>
            <a:pathLst>
              <a:path w="43200" h="43200" fill="none" stroke="1" extrusionOk="0">
                <a:moveTo>
                  <a:pt x="-22" y="28319"/>
                </a:moveTo>
                <a:lnTo>
                  <a:pt x="-22" y="28319"/>
                </a:lnTo>
                <a:cubicBezTo>
                  <a:pt x="-22" y="28319"/>
                  <a:pt x="24873" y="49754"/>
                  <a:pt x="43216" y="24342"/>
                </a:cubicBezTo>
              </a:path>
            </a:pathLst>
          </a:custGeom>
          <a:solidFill>
            <a:srgbClr val="FFFFFF"/>
          </a:solidFill>
          <a:ln w="4410">
            <a:solidFill>
              <a:srgbClr val="FFFFFF">
                <a:alpha val="43529"/>
              </a:srgbClr>
            </a:solidFill>
            <a:round/>
            <a:headEnd/>
            <a:tailEnd/>
          </a:ln>
        </p:spPr>
      </p:sp>
      <p:sp>
        <p:nvSpPr>
          <p:cNvPr id="14" name="Shape 1065"/>
          <p:cNvSpPr>
            <a:spLocks noChangeArrowheads="1" noGrp="1"/>
          </p:cNvSpPr>
          <p:nvPr userDrawn="1"/>
        </p:nvSpPr>
        <p:spPr bwMode="auto">
          <a:xfrm>
            <a:off x="0" y="2"/>
            <a:ext cx="9144000" cy="6838950"/>
          </a:xfrm>
          <a:custGeom>
            <a:avLst/>
            <a:gdLst/>
            <a:ahLst/>
            <a:cxnLst/>
            <a:rect l="l" t="t" r="r" b="b"/>
            <a:pathLst>
              <a:path w="43200" h="43200" fill="none" stroke="1" extrusionOk="0">
                <a:moveTo>
                  <a:pt x="-22" y="27904"/>
                </a:moveTo>
                <a:lnTo>
                  <a:pt x="-22" y="27904"/>
                </a:lnTo>
                <a:cubicBezTo>
                  <a:pt x="-22" y="27904"/>
                  <a:pt x="23782" y="49294"/>
                  <a:pt x="43211" y="22185"/>
                </a:cubicBezTo>
              </a:path>
            </a:pathLst>
          </a:custGeom>
          <a:solidFill>
            <a:srgbClr val="FFFFFF"/>
          </a:solidFill>
          <a:ln w="3780">
            <a:solidFill>
              <a:srgbClr val="FFFFFF">
                <a:alpha val="32156"/>
              </a:srgbClr>
            </a:solidFill>
            <a:round/>
            <a:headEnd/>
            <a:tailEnd/>
          </a:ln>
        </p:spPr>
      </p:sp>
      <p:sp>
        <p:nvSpPr>
          <p:cNvPr id="15" name="Shape 1066"/>
          <p:cNvSpPr>
            <a:spLocks noChangeArrowheads="1" noGrp="1"/>
          </p:cNvSpPr>
          <p:nvPr userDrawn="1"/>
        </p:nvSpPr>
        <p:spPr bwMode="auto">
          <a:xfrm>
            <a:off x="0" y="2"/>
            <a:ext cx="9144000" cy="6838950"/>
          </a:xfrm>
          <a:custGeom>
            <a:avLst/>
            <a:gdLst/>
            <a:ahLst/>
            <a:cxnLst/>
            <a:rect l="l" t="t" r="r" b="b"/>
            <a:pathLst>
              <a:path w="43200" h="43200" fill="none" stroke="1" extrusionOk="0">
                <a:moveTo>
                  <a:pt x="-22" y="27489"/>
                </a:moveTo>
                <a:lnTo>
                  <a:pt x="-22" y="27489"/>
                </a:lnTo>
                <a:cubicBezTo>
                  <a:pt x="-22" y="27489"/>
                  <a:pt x="22691" y="48834"/>
                  <a:pt x="43205" y="20027"/>
                </a:cubicBezTo>
              </a:path>
            </a:pathLst>
          </a:custGeom>
          <a:solidFill>
            <a:srgbClr val="FFFFFF"/>
          </a:solidFill>
          <a:ln w="3150">
            <a:solidFill>
              <a:srgbClr val="FFFFFF">
                <a:alpha val="21176"/>
              </a:srgbClr>
            </a:solidFill>
            <a:round/>
            <a:headEnd/>
            <a:tailEnd/>
          </a:ln>
        </p:spPr>
      </p:sp>
      <p:sp>
        <p:nvSpPr>
          <p:cNvPr id="16" name="Shape 1067"/>
          <p:cNvSpPr>
            <a:spLocks noChangeArrowheads="1" noGrp="1"/>
          </p:cNvSpPr>
          <p:nvPr userDrawn="1"/>
        </p:nvSpPr>
        <p:spPr bwMode="auto">
          <a:xfrm>
            <a:off x="0" y="2"/>
            <a:ext cx="9144000" cy="6838950"/>
          </a:xfrm>
          <a:custGeom>
            <a:avLst/>
            <a:gdLst/>
            <a:ahLst/>
            <a:cxnLst/>
            <a:rect l="l" t="t" r="r" b="b"/>
            <a:pathLst>
              <a:path w="43200" h="43200" fill="none" stroke="1" extrusionOk="0">
                <a:moveTo>
                  <a:pt x="-22" y="27075"/>
                </a:moveTo>
                <a:lnTo>
                  <a:pt x="-22" y="27075"/>
                </a:lnTo>
                <a:cubicBezTo>
                  <a:pt x="-22" y="27075"/>
                  <a:pt x="21600" y="48374"/>
                  <a:pt x="43200" y="17869"/>
                </a:cubicBezTo>
              </a:path>
            </a:pathLst>
          </a:custGeom>
          <a:solidFill>
            <a:srgbClr val="FFFFFF"/>
          </a:solidFill>
          <a:ln w="2520">
            <a:solidFill>
              <a:srgbClr val="FFFFFF">
                <a:alpha val="9803"/>
              </a:srgbClr>
            </a:solidFill>
            <a:round/>
            <a:headEnd/>
            <a:tailEnd/>
          </a:ln>
        </p:spPr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1"/>
            <a:ext cx="21335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328A2AD-CA6C-4CEE-80DD-5B3591997DB0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3124199" y="6356351"/>
            <a:ext cx="28955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6553199" y="6356351"/>
            <a:ext cx="21335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F5014F7-E485-415F-A69C-6237A648DEF6}" type="slidenum">
              <a:rPr lang="ru-RU"/>
              <a:t/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>
        <a:spcBef>
          <a:spcPts val="0"/>
        </a:spcBef>
        <a:buNone/>
        <a:defRPr sz="4400" b="1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599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../media/image4.jpg"/><Relationship Id="rId4" Type="http://schemas.openxmlformats.org/officeDocument/2006/relationships/image" Target="../media/image5.jp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../media/image10.jpg"/><Relationship Id="rId4" Type="http://schemas.openxmlformats.org/officeDocument/2006/relationships/image" Target="../media/image11.jp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jpg"/><Relationship Id="rId5" Type="http://schemas.openxmlformats.org/officeDocument/2006/relationships/image" Target="../media/image17.jp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49433046" name=""/>
          <p:cNvSpPr txBox="1"/>
          <p:nvPr/>
        </p:nvSpPr>
        <p:spPr bwMode="auto">
          <a:xfrm flipH="0" flipV="0">
            <a:off x="2807330" y="2085202"/>
            <a:ext cx="914400" cy="457235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endParaRPr/>
          </a:p>
        </p:txBody>
      </p:sp>
      <p:sp>
        <p:nvSpPr>
          <p:cNvPr id="45250513" name=""/>
          <p:cNvSpPr txBox="1"/>
          <p:nvPr/>
        </p:nvSpPr>
        <p:spPr bwMode="auto">
          <a:xfrm flipH="0" flipV="0">
            <a:off x="734855" y="218817"/>
            <a:ext cx="7890591" cy="283467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ru-RU" sz="3600" b="1">
                <a:latin typeface="Constantia"/>
                <a:cs typeface="Constantia"/>
              </a:rPr>
              <a:t>Презентация </a:t>
            </a:r>
            <a:endParaRPr sz="3600" b="1">
              <a:latin typeface="Constantia"/>
              <a:cs typeface="Constantia"/>
            </a:endParaRPr>
          </a:p>
          <a:p>
            <a:pPr>
              <a:defRPr/>
            </a:pPr>
            <a:r>
              <a:rPr sz="1400" b="1">
                <a:solidFill>
                  <a:srgbClr val="111111"/>
                </a:solidFill>
                <a:latin typeface="Times New Roman"/>
              </a:rPr>
              <a:t> </a:t>
            </a:r>
            <a:r>
              <a:rPr sz="3600" b="1" u="none">
                <a:solidFill>
                  <a:srgbClr val="111111"/>
                </a:solidFill>
                <a:latin typeface="Constantia"/>
                <a:cs typeface="Constantia"/>
              </a:rPr>
              <a:t>по </a:t>
            </a:r>
            <a:r>
              <a:rPr sz="3600" b="1" u="none">
                <a:solidFill>
                  <a:srgbClr val="111111"/>
                </a:solidFill>
                <a:latin typeface="Constantia"/>
                <a:cs typeface="Constantia"/>
              </a:rPr>
              <a:t>познавательно-исследовательской деятельности</a:t>
            </a:r>
            <a:r>
              <a:rPr sz="3600" b="1" u="none">
                <a:solidFill>
                  <a:srgbClr val="111111"/>
                </a:solidFill>
                <a:latin typeface="Constantia"/>
                <a:cs typeface="Constantia"/>
              </a:rPr>
              <a:t> </a:t>
            </a:r>
            <a:r>
              <a:rPr sz="3600" b="1" u="none">
                <a:solidFill>
                  <a:srgbClr val="111111"/>
                </a:solidFill>
                <a:latin typeface="Constantia"/>
                <a:cs typeface="Constantia"/>
              </a:rPr>
              <a:t>для детей подготовительной группы «Всё о воздухе»</a:t>
            </a:r>
            <a:endParaRPr sz="3600" b="1">
              <a:latin typeface="Constantia"/>
              <a:cs typeface="Constantia"/>
            </a:endParaRPr>
          </a:p>
        </p:txBody>
      </p:sp>
      <p:sp>
        <p:nvSpPr>
          <p:cNvPr id="2132686321" name=""/>
          <p:cNvSpPr txBox="1"/>
          <p:nvPr/>
        </p:nvSpPr>
        <p:spPr bwMode="auto">
          <a:xfrm flipH="0" flipV="0">
            <a:off x="4956891" y="4847962"/>
            <a:ext cx="4035613" cy="176787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ru-RU" sz="2200" b="1">
                <a:latin typeface="Constantia"/>
                <a:cs typeface="Constantia"/>
              </a:rPr>
              <a:t>Выполнила: воспитатель</a:t>
            </a:r>
            <a:endParaRPr sz="2200" b="1">
              <a:latin typeface="Constantia"/>
              <a:cs typeface="Constantia"/>
            </a:endParaRPr>
          </a:p>
          <a:p>
            <a:pPr>
              <a:defRPr/>
            </a:pPr>
            <a:r>
              <a:rPr lang="ru-RU" sz="2200" b="1">
                <a:latin typeface="Constantia"/>
                <a:cs typeface="Constantia"/>
              </a:rPr>
              <a:t> Филиал МАДОУ «ДС» «Звездочка» «Созвездие» г.Новый Уренгой</a:t>
            </a:r>
            <a:endParaRPr lang="ru-RU" sz="2200" b="1">
              <a:latin typeface="Constantia"/>
              <a:cs typeface="Constantia"/>
            </a:endParaRPr>
          </a:p>
          <a:p>
            <a:pPr>
              <a:defRPr/>
            </a:pPr>
            <a:r>
              <a:rPr lang="ru-RU" sz="2200" b="1">
                <a:latin typeface="Constantia"/>
                <a:cs typeface="Constantia"/>
              </a:rPr>
              <a:t> </a:t>
            </a:r>
            <a:r>
              <a:rPr lang="ru-RU" sz="2200" b="1">
                <a:latin typeface="Constantia"/>
                <a:cs typeface="Constantia"/>
              </a:rPr>
              <a:t>Файзуллина Р.Х.</a:t>
            </a:r>
            <a:endParaRPr sz="2200" b="1">
              <a:latin typeface="Constantia"/>
              <a:cs typeface="Constantia"/>
            </a:endParaRPr>
          </a:p>
        </p:txBody>
      </p:sp>
      <p:pic>
        <p:nvPicPr>
          <p:cNvPr id="1217044760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335761" y="3233044"/>
            <a:ext cx="4428056" cy="29391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26507769" name="Рисунок 92650776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09583" y="3203872"/>
            <a:ext cx="3457222" cy="2722276"/>
          </a:xfrm>
          <a:prstGeom prst="rect">
            <a:avLst/>
          </a:prstGeom>
        </p:spPr>
      </p:pic>
      <p:pic>
        <p:nvPicPr>
          <p:cNvPr id="1947934645" name="Рисунок 194793464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728124" y="3556397"/>
            <a:ext cx="3889374" cy="2669864"/>
          </a:xfrm>
          <a:prstGeom prst="rect">
            <a:avLst/>
          </a:prstGeom>
        </p:spPr>
      </p:pic>
      <p:sp>
        <p:nvSpPr>
          <p:cNvPr id="1481575028" name="TextBox 1481575027"/>
          <p:cNvSpPr txBox="1"/>
          <p:nvPr/>
        </p:nvSpPr>
        <p:spPr bwMode="auto">
          <a:xfrm flipH="0" flipV="0">
            <a:off x="309582" y="552148"/>
            <a:ext cx="8612552" cy="2286036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lang="ru-RU" sz="3600" b="1">
                <a:latin typeface="Constantia"/>
                <a:cs typeface="Constantia"/>
              </a:rPr>
              <a:t>Чистый воздух улучшает сон, здоровье,  </a:t>
            </a:r>
            <a:endParaRPr sz="3600" b="1">
              <a:latin typeface="Constantia"/>
              <a:cs typeface="Constantia"/>
            </a:endParaRPr>
          </a:p>
          <a:p>
            <a:pPr>
              <a:defRPr/>
            </a:pPr>
            <a:r>
              <a:rPr lang="ru-RU" sz="3600" b="1">
                <a:latin typeface="Constantia"/>
                <a:cs typeface="Constantia"/>
              </a:rPr>
              <a:t>наполняет человека энергией,</a:t>
            </a:r>
            <a:endParaRPr sz="3600" b="1">
              <a:latin typeface="Constantia"/>
              <a:cs typeface="Constantia"/>
            </a:endParaRPr>
          </a:p>
          <a:p>
            <a:pPr>
              <a:defRPr/>
            </a:pPr>
            <a:r>
              <a:rPr lang="ru-RU" sz="3600" b="1">
                <a:latin typeface="Constantia"/>
                <a:cs typeface="Constantia"/>
              </a:rPr>
              <a:t>поднимает настроение</a:t>
            </a:r>
            <a:endParaRPr sz="3600" b="1">
              <a:latin typeface="Constantia"/>
              <a:cs typeface="Constant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15563691" name="Рисунок 715563690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267499" y="1774923"/>
            <a:ext cx="4444999" cy="4444999"/>
          </a:xfrm>
          <a:prstGeom prst="rect">
            <a:avLst/>
          </a:prstGeom>
        </p:spPr>
      </p:pic>
      <p:sp>
        <p:nvSpPr>
          <p:cNvPr id="1389658950" name="TextBox 1389658949"/>
          <p:cNvSpPr txBox="1"/>
          <p:nvPr/>
        </p:nvSpPr>
        <p:spPr bwMode="auto">
          <a:xfrm>
            <a:off x="1835346" y="572205"/>
            <a:ext cx="5538682" cy="64011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lang="ru-RU" sz="3600" b="1">
                <a:latin typeface="Constantia"/>
                <a:cs typeface="Constantia"/>
              </a:rPr>
              <a:t>Улучшает работу мозга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21754645" name=" 1421754644"/>
          <p:cNvSpPr/>
          <p:nvPr/>
        </p:nvSpPr>
        <p:spPr bwMode="auto">
          <a:xfrm>
            <a:off x="1576969" y="3063240"/>
            <a:ext cx="5990455" cy="457235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>
              <a:defRPr/>
            </a:pPr>
            <a:endParaRPr/>
          </a:p>
        </p:txBody>
      </p:sp>
      <p:pic>
        <p:nvPicPr>
          <p:cNvPr id="1121114774" name="Рисунок 112111477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038794" y="785168"/>
            <a:ext cx="7066806" cy="5310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07140233" name=""/>
          <p:cNvSpPr txBox="1"/>
          <p:nvPr/>
        </p:nvSpPr>
        <p:spPr bwMode="auto">
          <a:xfrm flipH="0" flipV="0">
            <a:off x="1901104" y="952499"/>
            <a:ext cx="5173289" cy="640115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ru-RU" sz="3600" b="1">
                <a:latin typeface="Constantia"/>
                <a:cs typeface="Constantia"/>
              </a:rPr>
              <a:t>Спасибо за внимание!</a:t>
            </a:r>
            <a:endParaRPr/>
          </a:p>
        </p:txBody>
      </p:sp>
      <p:pic>
        <p:nvPicPr>
          <p:cNvPr id="85348928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1462899" y="2075827"/>
            <a:ext cx="6049662" cy="42347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74" name="Прямоугольник 1"/>
          <p:cNvSpPr>
            <a:spLocks noChangeArrowheads="1"/>
          </p:cNvSpPr>
          <p:nvPr/>
        </p:nvSpPr>
        <p:spPr bwMode="auto">
          <a:xfrm>
            <a:off x="1997917" y="705037"/>
            <a:ext cx="4495906" cy="64011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3600" b="1">
                <a:latin typeface="Constantia"/>
                <a:cs typeface="Constantia"/>
              </a:rPr>
              <a:t>Что же это?</a:t>
            </a:r>
            <a:endParaRPr b="1">
              <a:latin typeface="Constantia"/>
              <a:cs typeface="Constantia"/>
            </a:endParaRPr>
          </a:p>
        </p:txBody>
      </p:sp>
      <p:pic>
        <p:nvPicPr>
          <p:cNvPr id="3075" name="Picture 2" descr="http://obawskijdnz.ucoz.ru/_si/1/02984730.gif"/>
          <p:cNvPicPr>
            <a:picLocks noChangeAspect="1" noChangeArrowheads="1" noCrop="1"/>
          </p:cNvPicPr>
          <p:nvPr/>
        </p:nvPicPr>
        <p:blipFill>
          <a:blip r:embed="rId2"/>
          <a:stretch/>
        </p:blipFill>
        <p:spPr bwMode="auto">
          <a:xfrm>
            <a:off x="6175490" y="626075"/>
            <a:ext cx="2409825" cy="33528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766908" y="1568140"/>
            <a:ext cx="4858974" cy="448059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3600" b="1" i="0">
                <a:solidFill>
                  <a:srgbClr val="002060"/>
                </a:solidFill>
                <a:latin typeface="Constantia"/>
                <a:cs typeface="Constantia"/>
              </a:rPr>
              <a:t>Через нос проходит в грудь,</a:t>
            </a:r>
            <a:endParaRPr sz="3600" i="0">
              <a:latin typeface="Constantia"/>
              <a:cs typeface="Constantia"/>
            </a:endParaRPr>
          </a:p>
          <a:p>
            <a:pPr>
              <a:defRPr/>
            </a:pPr>
            <a:r>
              <a:rPr lang="ru-RU" sz="3600" b="1" i="0">
                <a:solidFill>
                  <a:srgbClr val="002060"/>
                </a:solidFill>
                <a:latin typeface="Constantia"/>
                <a:cs typeface="Constantia"/>
              </a:rPr>
              <a:t>И обратный держит путь.</a:t>
            </a:r>
            <a:endParaRPr sz="3600" i="0">
              <a:latin typeface="Constantia"/>
              <a:cs typeface="Constantia"/>
            </a:endParaRPr>
          </a:p>
          <a:p>
            <a:pPr>
              <a:defRPr/>
            </a:pPr>
            <a:r>
              <a:rPr lang="ru-RU" sz="3600" b="1" i="0">
                <a:solidFill>
                  <a:srgbClr val="002060"/>
                </a:solidFill>
                <a:latin typeface="Constantia"/>
                <a:cs typeface="Constantia"/>
              </a:rPr>
              <a:t>Он невидимый, и все же</a:t>
            </a:r>
            <a:endParaRPr sz="3600" i="0">
              <a:latin typeface="Constantia"/>
              <a:cs typeface="Constantia"/>
            </a:endParaRPr>
          </a:p>
          <a:p>
            <a:pPr>
              <a:defRPr/>
            </a:pPr>
            <a:r>
              <a:rPr lang="ru-RU" sz="3600" b="1" i="0">
                <a:solidFill>
                  <a:srgbClr val="002060"/>
                </a:solidFill>
                <a:latin typeface="Constantia"/>
                <a:cs typeface="Constantia"/>
              </a:rPr>
              <a:t>Без него мы жить не можем.</a:t>
            </a:r>
            <a:endParaRPr sz="3600" b="0" i="0">
              <a:latin typeface="Constantia"/>
              <a:cs typeface="Constantia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429465" y="5181596"/>
            <a:ext cx="1670186" cy="64011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</a:defRPr>
            </a:lvl5pPr>
            <a:lvl6pPr marL="2514600" indent="-228600" algn="ctr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</a:defRPr>
            </a:lvl6pPr>
            <a:lvl7pPr marL="2971800" indent="-228600" algn="ctr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</a:defRPr>
            </a:lvl7pPr>
            <a:lvl8pPr marL="3429000" indent="-228600" algn="ctr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</a:defRPr>
            </a:lvl8pPr>
            <a:lvl9pPr marL="3886200" indent="-228600" algn="ctr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</a:defRPr>
            </a:lvl9pPr>
          </a:lstStyle>
          <a:p>
            <a:pPr>
              <a:defRPr/>
            </a:pPr>
            <a:r>
              <a:rPr lang="ru-RU" sz="3600" b="1">
                <a:solidFill>
                  <a:srgbClr val="FF0000"/>
                </a:solidFill>
                <a:latin typeface="Constantia"/>
                <a:cs typeface="Constantia"/>
              </a:rPr>
              <a:t>воздух</a:t>
            </a:r>
            <a:endParaRPr sz="3600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4.999899999999997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4.999899999999997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098" name="Прямоугольник 1"/>
          <p:cNvSpPr>
            <a:spLocks noChangeArrowheads="1"/>
          </p:cNvSpPr>
          <p:nvPr/>
        </p:nvSpPr>
        <p:spPr bwMode="auto">
          <a:xfrm>
            <a:off x="685800" y="3124197"/>
            <a:ext cx="8231112" cy="118875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3600" b="1">
                <a:solidFill>
                  <a:srgbClr val="002060"/>
                </a:solidFill>
                <a:latin typeface="Constantia"/>
                <a:cs typeface="Constantia"/>
              </a:rPr>
              <a:t>Воздух нужен всем обитателям планеты</a:t>
            </a:r>
            <a:endParaRPr sz="3600">
              <a:latin typeface="Constantia"/>
              <a:cs typeface="Constantia"/>
            </a:endParaRPr>
          </a:p>
        </p:txBody>
      </p:sp>
      <p:pic>
        <p:nvPicPr>
          <p:cNvPr id="182274" name="Picture 2" descr="http://333v.ru/uploads/36/36d4ac092811efeed97340620d038882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609600" y="609600"/>
            <a:ext cx="3492500" cy="227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276" name="Picture 4" descr="http://picview.info/download/20150730/raccoons-couple-timber-walk-3840x2400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2511900" y="4312953"/>
            <a:ext cx="4084691" cy="2168524"/>
          </a:xfrm>
          <a:prstGeom prst="rect">
            <a:avLst/>
          </a:prstGeom>
          <a:noFill/>
          <a:ln>
            <a:noFill/>
          </a:ln>
        </p:spPr>
      </p:pic>
      <p:sp>
        <p:nvSpPr>
          <p:cNvPr id="4101" name="AutoShape 6"/>
          <p:cNvSpPr>
            <a:spLocks noChangeArrowheads="1" noChangeAspect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102" name="AutoShape 8"/>
          <p:cNvSpPr>
            <a:spLocks noChangeArrowheads="1" noChangeAspect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82282" name="Picture 10" descr="https://im0-tub-ru.yandex.net/i?id=b59663d0a658ecb6d3d7aacbe70e84e6&amp;n=33&amp;h=215&amp;w=323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4691591" y="654049"/>
            <a:ext cx="3810000" cy="223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2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2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82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82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782087755" name="Рисунок 178208775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77012" y="915883"/>
            <a:ext cx="3554236" cy="2027025"/>
          </a:xfrm>
          <a:prstGeom prst="rect">
            <a:avLst/>
          </a:prstGeom>
        </p:spPr>
      </p:pic>
      <p:pic>
        <p:nvPicPr>
          <p:cNvPr id="1690367577" name="Рисунок 169036757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787847" y="3321990"/>
            <a:ext cx="3086805" cy="3086805"/>
          </a:xfrm>
          <a:prstGeom prst="rect">
            <a:avLst/>
          </a:prstGeom>
        </p:spPr>
      </p:pic>
      <p:pic>
        <p:nvPicPr>
          <p:cNvPr id="2078543082" name="Рисунок 207854308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098541" y="879573"/>
            <a:ext cx="3329891" cy="20633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122" name="Прямоугольник 1"/>
          <p:cNvSpPr>
            <a:spLocks noChangeArrowheads="1"/>
          </p:cNvSpPr>
          <p:nvPr/>
        </p:nvSpPr>
        <p:spPr bwMode="auto">
          <a:xfrm>
            <a:off x="1253262" y="425801"/>
            <a:ext cx="6997959" cy="118875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3600" b="1" i="1">
                <a:solidFill>
                  <a:srgbClr val="002060"/>
                </a:solidFill>
                <a:latin typeface="Constantia"/>
                <a:cs typeface="Constantia"/>
              </a:rPr>
              <a:t>Морским обитателям тоже необходим воздух</a:t>
            </a:r>
            <a:endParaRPr sz="3600" b="1">
              <a:latin typeface="Constantia"/>
              <a:cs typeface="Constantia"/>
            </a:endParaRPr>
          </a:p>
        </p:txBody>
      </p:sp>
      <p:pic>
        <p:nvPicPr>
          <p:cNvPr id="183298" name="Picture 2" descr="http://www.wallpapers13.com/wp-content/uploads/2016/02/Jellyfish-underwater-world-sea-okean-HD-Wallpaper-915x515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644721" y="1762829"/>
            <a:ext cx="3562152" cy="22391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sp>
        <p:nvSpPr>
          <p:cNvPr id="5124" name="AutoShape 4"/>
          <p:cNvSpPr>
            <a:spLocks noChangeArrowheads="1" noChangeAspect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83302" name="Picture 6" descr="http://cdn.wallpapersafari.com/54/53/YwfyuF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5133817" y="1762829"/>
            <a:ext cx="3563055" cy="23320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pic>
        <p:nvPicPr>
          <p:cNvPr id="183304" name="Picture 8" descr="http://wallpaper-gallery.net/images/great-barrier-reef-wallpaper/great-barrier-reef-wallpaper-10.jp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2647575" y="3927295"/>
            <a:ext cx="4099433" cy="252888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32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3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3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89.99989999999999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3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3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3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833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833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83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83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ChangeArrowheads="1" noChangeAspect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171" name="AutoShape 4"/>
          <p:cNvSpPr>
            <a:spLocks noChangeArrowheads="1" noChangeAspect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172" name="AutoShape 6"/>
          <p:cNvSpPr>
            <a:spLocks noChangeArrowheads="1" noChangeAspect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643849337" name="Рисунок 64384933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28161" y="217863"/>
            <a:ext cx="4048124" cy="3032140"/>
          </a:xfrm>
          <a:prstGeom prst="rect">
            <a:avLst/>
          </a:prstGeom>
        </p:spPr>
      </p:pic>
      <p:sp>
        <p:nvSpPr>
          <p:cNvPr id="45584143" name="TextBox 45584142"/>
          <p:cNvSpPr txBox="1"/>
          <p:nvPr/>
        </p:nvSpPr>
        <p:spPr bwMode="auto">
          <a:xfrm flipH="0" flipV="0">
            <a:off x="3528141" y="3250003"/>
            <a:ext cx="5328995" cy="3931954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lang="ru-RU" sz="3600">
                <a:latin typeface="Constantia"/>
                <a:cs typeface="Constantia"/>
              </a:rPr>
              <a:t>-</a:t>
            </a:r>
            <a:r>
              <a:rPr lang="ru-RU" sz="3600" b="1">
                <a:latin typeface="Constantia"/>
                <a:cs typeface="Constantia"/>
              </a:rPr>
              <a:t>Не имеет формы</a:t>
            </a:r>
            <a:endParaRPr sz="3600" b="1">
              <a:latin typeface="Constantia"/>
              <a:cs typeface="Constantia"/>
            </a:endParaRPr>
          </a:p>
          <a:p>
            <a:pPr algn="l">
              <a:defRPr/>
            </a:pPr>
            <a:r>
              <a:rPr lang="ru-RU" sz="3600" b="1">
                <a:latin typeface="Constantia"/>
                <a:cs typeface="Constantia"/>
              </a:rPr>
              <a:t>-Без цвета</a:t>
            </a:r>
            <a:endParaRPr sz="3600" b="1">
              <a:latin typeface="Constantia"/>
              <a:cs typeface="Constantia"/>
            </a:endParaRPr>
          </a:p>
          <a:p>
            <a:pPr algn="l">
              <a:defRPr/>
            </a:pPr>
            <a:r>
              <a:rPr lang="ru-RU" sz="3600" b="1">
                <a:latin typeface="Constantia"/>
                <a:cs typeface="Constantia"/>
              </a:rPr>
              <a:t>-Без вкуса</a:t>
            </a:r>
            <a:endParaRPr sz="3600" b="1">
              <a:latin typeface="Constantia"/>
              <a:cs typeface="Constantia"/>
            </a:endParaRPr>
          </a:p>
          <a:p>
            <a:pPr algn="l">
              <a:defRPr/>
            </a:pPr>
            <a:r>
              <a:rPr lang="ru-RU" sz="3600" b="1">
                <a:latin typeface="Constantia"/>
                <a:cs typeface="Constantia"/>
              </a:rPr>
              <a:t>-Без запаха</a:t>
            </a:r>
            <a:endParaRPr sz="3600" b="1">
              <a:latin typeface="Constantia"/>
              <a:cs typeface="Constantia"/>
            </a:endParaRPr>
          </a:p>
          <a:p>
            <a:pPr algn="l">
              <a:defRPr/>
            </a:pPr>
            <a:r>
              <a:rPr lang="ru-RU" sz="3600" b="1">
                <a:latin typeface="Constantia"/>
                <a:cs typeface="Constantia"/>
              </a:rPr>
              <a:t>-Невидимый</a:t>
            </a:r>
            <a:endParaRPr/>
          </a:p>
          <a:p>
            <a:pPr algn="l">
              <a:defRPr/>
            </a:pPr>
            <a:r>
              <a:rPr lang="ru-RU" sz="3600" b="1">
                <a:latin typeface="Constantia"/>
                <a:cs typeface="Constantia"/>
              </a:rPr>
              <a:t>-Воздух движется</a:t>
            </a:r>
            <a:endParaRPr/>
          </a:p>
          <a:p>
            <a:pPr>
              <a:defRPr/>
            </a:pPr>
            <a:endParaRPr sz="3600" b="1">
              <a:latin typeface="Constantia"/>
              <a:cs typeface="Constant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20806135" name="TextBox 320806134"/>
          <p:cNvSpPr txBox="1"/>
          <p:nvPr/>
        </p:nvSpPr>
        <p:spPr bwMode="auto">
          <a:xfrm>
            <a:off x="1782849" y="714374"/>
            <a:ext cx="5430017" cy="640115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lang="ru-RU" sz="3600" b="1">
                <a:latin typeface="Constantia"/>
                <a:cs typeface="Constantia"/>
              </a:rPr>
              <a:t>Что загрязняет воздух?</a:t>
            </a:r>
            <a:endParaRPr sz="3600" b="1">
              <a:latin typeface="Constantia"/>
              <a:cs typeface="Constantia"/>
            </a:endParaRPr>
          </a:p>
        </p:txBody>
      </p:sp>
      <p:pic>
        <p:nvPicPr>
          <p:cNvPr id="1739544332" name="Рисунок 173954433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83471" y="1692692"/>
            <a:ext cx="6628773" cy="44191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648681640" name="Рисунок 164868163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238160" y="4735406"/>
            <a:ext cx="2625157" cy="1836175"/>
          </a:xfrm>
          <a:prstGeom prst="rect">
            <a:avLst/>
          </a:prstGeom>
        </p:spPr>
      </p:pic>
      <p:pic>
        <p:nvPicPr>
          <p:cNvPr id="1334366367" name="Рисунок 133436636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899223" y="1507279"/>
            <a:ext cx="3159613" cy="2093243"/>
          </a:xfrm>
          <a:prstGeom prst="rect">
            <a:avLst/>
          </a:prstGeom>
        </p:spPr>
      </p:pic>
      <p:sp>
        <p:nvSpPr>
          <p:cNvPr id="892022378" name="TextBox 892022377"/>
          <p:cNvSpPr txBox="1"/>
          <p:nvPr/>
        </p:nvSpPr>
        <p:spPr bwMode="auto">
          <a:xfrm>
            <a:off x="415161" y="217927"/>
            <a:ext cx="8448156" cy="118875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lang="ru-RU" sz="3600">
                <a:latin typeface="Constantia"/>
                <a:cs typeface="Constantia"/>
              </a:rPr>
              <a:t>В</a:t>
            </a:r>
            <a:r>
              <a:rPr lang="ru-RU" sz="3600" b="1">
                <a:latin typeface="Constantia"/>
                <a:cs typeface="Constantia"/>
              </a:rPr>
              <a:t>ыбросы промышленных предприятий</a:t>
            </a:r>
            <a:endParaRPr sz="3600">
              <a:latin typeface="Constantia"/>
              <a:cs typeface="Constantia"/>
            </a:endParaRPr>
          </a:p>
        </p:txBody>
      </p:sp>
      <p:sp>
        <p:nvSpPr>
          <p:cNvPr id="100425758" name="TextBox 100425757"/>
          <p:cNvSpPr txBox="1"/>
          <p:nvPr/>
        </p:nvSpPr>
        <p:spPr bwMode="auto">
          <a:xfrm>
            <a:off x="1385935" y="3600523"/>
            <a:ext cx="6940630" cy="118875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lang="ru-RU" sz="3600" b="1">
                <a:latin typeface="Constantia"/>
                <a:cs typeface="Constantia"/>
              </a:rPr>
              <a:t>Выхлопные газы транспорта,</a:t>
            </a:r>
            <a:endParaRPr/>
          </a:p>
          <a:p>
            <a:pPr>
              <a:defRPr/>
            </a:pPr>
            <a:r>
              <a:rPr lang="ru-RU" sz="3600" b="1">
                <a:latin typeface="Constantia"/>
                <a:cs typeface="Constantia"/>
              </a:rPr>
              <a:t>запах сигареты</a:t>
            </a:r>
            <a:endParaRPr sz="3600" b="1">
              <a:latin typeface="Constantia"/>
              <a:cs typeface="Constantia"/>
            </a:endParaRPr>
          </a:p>
        </p:txBody>
      </p:sp>
      <p:pic>
        <p:nvPicPr>
          <p:cNvPr id="1551959512" name="Рисунок 15519595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29348" y="4735406"/>
            <a:ext cx="2669874" cy="1779221"/>
          </a:xfrm>
          <a:prstGeom prst="rect">
            <a:avLst/>
          </a:prstGeom>
        </p:spPr>
      </p:pic>
      <p:pic>
        <p:nvPicPr>
          <p:cNvPr id="1784868198" name="Рисунок 1784868197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184969" y="4735406"/>
            <a:ext cx="2749789" cy="18327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68871772" name="Рисунок 146887177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268751" y="4144433"/>
            <a:ext cx="3487843" cy="2547244"/>
          </a:xfrm>
          <a:prstGeom prst="rect">
            <a:avLst/>
          </a:prstGeom>
        </p:spPr>
      </p:pic>
      <p:pic>
        <p:nvPicPr>
          <p:cNvPr id="1068889359" name="Рисунок 106888935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827974" y="1577885"/>
            <a:ext cx="3709459" cy="2440075"/>
          </a:xfrm>
          <a:prstGeom prst="rect">
            <a:avLst/>
          </a:prstGeom>
        </p:spPr>
      </p:pic>
      <p:sp>
        <p:nvSpPr>
          <p:cNvPr id="1070598033" name="TextBox 1070598032"/>
          <p:cNvSpPr txBox="1"/>
          <p:nvPr/>
        </p:nvSpPr>
        <p:spPr bwMode="auto">
          <a:xfrm>
            <a:off x="405282" y="264583"/>
            <a:ext cx="8522126" cy="1188755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lang="ru-RU" sz="3600" b="1">
                <a:latin typeface="Constantia"/>
                <a:cs typeface="Constantia"/>
              </a:rPr>
              <a:t>Сжигание промышленных, бытовых</a:t>
            </a:r>
            <a:endParaRPr sz="3600" b="1">
              <a:latin typeface="Constantia"/>
              <a:cs typeface="Constantia"/>
            </a:endParaRPr>
          </a:p>
          <a:p>
            <a:pPr>
              <a:defRPr/>
            </a:pPr>
            <a:r>
              <a:rPr lang="ru-RU" sz="3600" b="1">
                <a:latin typeface="Constantia"/>
                <a:cs typeface="Constantia"/>
              </a:rPr>
              <a:t>отходов, лесные пожары</a:t>
            </a:r>
            <a:endParaRPr sz="3600" b="1">
              <a:latin typeface="Constantia"/>
              <a:cs typeface="Constantia"/>
            </a:endParaRPr>
          </a:p>
        </p:txBody>
      </p:sp>
      <p:pic>
        <p:nvPicPr>
          <p:cNvPr id="1654697004" name="Рисунок 165469700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78821" y="1539610"/>
            <a:ext cx="3871735" cy="25166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Р7-Офис/7.2.1.14</Application>
  <DocSecurity>0</DocSecurity>
  <PresentationFormat>Экран (4:3)</PresentationFormat>
  <Paragraphs>0</Paragraphs>
  <Slides>13</Slides>
  <Notes>13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Manager/>
  <Company>Templates</Company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subject/>
  <dc:creator>SmileTemplates.com</dc:creator>
  <cp:keywords/>
  <dc:description/>
  <dc:identifier/>
  <dc:language/>
  <cp:lastModifiedBy/>
  <cp:revision>193</cp:revision>
  <dcterms:created xsi:type="dcterms:W3CDTF">2007-04-02T02:11:51Z</dcterms:created>
  <dcterms:modified xsi:type="dcterms:W3CDTF">2024-01-22T13:11:31Z</dcterms:modified>
  <cp:category/>
  <cp:contentStatus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398932</vt:lpwstr>
  </property>
  <property fmtid="{D5CDD505-2E9C-101B-9397-08002B2CF9AE}" pid="3" name="NXPowerLiteSettings">
    <vt:lpwstr>F6000400038000</vt:lpwstr>
  </property>
  <property fmtid="{D5CDD505-2E9C-101B-9397-08002B2CF9AE}" pid="4" name="NXPowerLiteVersion">
    <vt:lpwstr>D4.3.1</vt:lpwstr>
  </property>
</Properties>
</file>