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57" r:id="rId6"/>
    <p:sldId id="261" r:id="rId7"/>
    <p:sldId id="288" r:id="rId8"/>
    <p:sldId id="262" r:id="rId9"/>
    <p:sldId id="263" r:id="rId10"/>
    <p:sldId id="264" r:id="rId11"/>
    <p:sldId id="266" r:id="rId12"/>
    <p:sldId id="267" r:id="rId13"/>
    <p:sldId id="268" r:id="rId14"/>
    <p:sldId id="280" r:id="rId15"/>
    <p:sldId id="281" r:id="rId16"/>
    <p:sldId id="282" r:id="rId17"/>
    <p:sldId id="269" r:id="rId18"/>
    <p:sldId id="270" r:id="rId19"/>
    <p:sldId id="279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5" r:id="rId28"/>
    <p:sldId id="278" r:id="rId29"/>
    <p:sldId id="283" r:id="rId30"/>
    <p:sldId id="284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25807-57D6-4F7D-BE08-A6CF0AE6A74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FCE6D-C743-44A1-95D0-27D2994C9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7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60EA4-3BB3-4B56-9947-E5B3217FF4C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8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60EA4-3BB3-4B56-9947-E5B3217FF4C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5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1191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206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778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6769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4601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08291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0955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584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147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97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9506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AE58-1844-4DA2-B5D1-763683FF94E3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45426-6180-4A97-94A1-31D9F483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0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9" Type="http://schemas.openxmlformats.org/officeDocument/2006/relationships/image" Target="../media/image54.svg"/><Relationship Id="rId21" Type="http://schemas.openxmlformats.org/officeDocument/2006/relationships/image" Target="../media/image40.svg"/><Relationship Id="rId34" Type="http://schemas.openxmlformats.org/officeDocument/2006/relationships/image" Target="../media/image44.png"/><Relationship Id="rId42" Type="http://schemas.openxmlformats.org/officeDocument/2006/relationships/image" Target="../media/image48.png"/><Relationship Id="rId7" Type="http://schemas.openxmlformats.org/officeDocument/2006/relationships/image" Target="../media/image26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8.sv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37" Type="http://schemas.openxmlformats.org/officeDocument/2006/relationships/image" Target="../media/image4.svg"/><Relationship Id="rId40" Type="http://schemas.openxmlformats.org/officeDocument/2006/relationships/image" Target="../media/image47.pn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1.png"/><Relationship Id="rId36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38.svg"/><Relationship Id="rId31" Type="http://schemas.openxmlformats.org/officeDocument/2006/relationships/image" Target="../media/image6.svg"/><Relationship Id="rId4" Type="http://schemas.openxmlformats.org/officeDocument/2006/relationships/image" Target="../media/image29.png"/><Relationship Id="rId9" Type="http://schemas.openxmlformats.org/officeDocument/2006/relationships/image" Target="../media/image28.svg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image" Target="../media/image46.svg"/><Relationship Id="rId30" Type="http://schemas.openxmlformats.org/officeDocument/2006/relationships/image" Target="../media/image42.png"/><Relationship Id="rId35" Type="http://schemas.openxmlformats.org/officeDocument/2006/relationships/image" Target="../media/image52.svg"/><Relationship Id="rId43" Type="http://schemas.openxmlformats.org/officeDocument/2006/relationships/image" Target="../media/image58.svg"/><Relationship Id="rId8" Type="http://schemas.openxmlformats.org/officeDocument/2006/relationships/image" Target="../media/image31.png"/><Relationship Id="rId3" Type="http://schemas.openxmlformats.org/officeDocument/2006/relationships/image" Target="../media/image22.svg"/><Relationship Id="rId12" Type="http://schemas.openxmlformats.org/officeDocument/2006/relationships/image" Target="../media/image33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50.svg"/><Relationship Id="rId38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9" y="260648"/>
            <a:ext cx="8568952" cy="1470025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latin typeface="Bookman Old Style" panose="02050604050505020204" pitchFamily="18" charset="0"/>
              </a:rPr>
              <a:t>Буллинг</a:t>
            </a:r>
            <a:r>
              <a:rPr lang="ru-RU" b="1" i="1" dirty="0" smtClean="0">
                <a:latin typeface="Bookman Old Style" panose="02050604050505020204" pitchFamily="18" charset="0"/>
              </a:rPr>
              <a:t>. </a:t>
            </a:r>
            <a:br>
              <a:rPr lang="ru-RU" b="1" i="1" dirty="0" smtClean="0">
                <a:latin typeface="Bookman Old Style" panose="02050604050505020204" pitchFamily="18" charset="0"/>
              </a:rPr>
            </a:br>
            <a:r>
              <a:rPr lang="ru-RU" b="1" i="1" dirty="0" smtClean="0">
                <a:latin typeface="Bookman Old Style" panose="02050604050505020204" pitchFamily="18" charset="0"/>
              </a:rPr>
              <a:t>Как остановить травлю.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findmykids.org/blog/wp-content/uploads/2019/09/bullying-1232x580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4" descr="Школьный буллинг - Детский медицинский центр Неврологии и Педиатрии на  Андропова 13/32 (м.Коломенска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0" y="1700808"/>
            <a:ext cx="7758065" cy="50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79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latin typeface="Bookman Old Style" panose="02050604050505020204" pitchFamily="18" charset="0"/>
              </a:rPr>
              <a:t>Скулшутинг</a:t>
            </a:r>
            <a:r>
              <a:rPr lang="ru-RU" b="1" i="1" dirty="0" smtClean="0">
                <a:latin typeface="Bookman Old Style" panose="02050604050505020204" pitchFamily="18" charset="0"/>
              </a:rPr>
              <a:t> </a:t>
            </a:r>
            <a:br>
              <a:rPr lang="ru-RU" b="1" i="1" dirty="0" smtClean="0">
                <a:latin typeface="Bookman Old Style" panose="02050604050505020204" pitchFamily="18" charset="0"/>
              </a:rPr>
            </a:br>
            <a:r>
              <a:rPr lang="ru-RU" b="1" i="1" dirty="0" smtClean="0">
                <a:latin typeface="Bookman Old Style" panose="02050604050505020204" pitchFamily="18" charset="0"/>
              </a:rPr>
              <a:t>как итог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буллинга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50" y="620688"/>
            <a:ext cx="7143750" cy="47625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09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Причины и мотивы </a:t>
            </a:r>
            <a:r>
              <a:rPr lang="ru-RU" sz="3600" b="1" i="1" dirty="0" err="1" smtClean="0">
                <a:latin typeface="Bookman Old Style" panose="02050604050505020204" pitchFamily="18" charset="0"/>
              </a:rPr>
              <a:t>буллинга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Bookman Old Style" panose="02050604050505020204" pitchFamily="18" charset="0"/>
              </a:rPr>
              <a:t>Причины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 smtClean="0">
                <a:latin typeface="Bookman Old Style" panose="02050604050505020204" pitchFamily="18" charset="0"/>
              </a:rPr>
              <a:t>педагогические</a:t>
            </a:r>
          </a:p>
          <a:p>
            <a:r>
              <a:rPr lang="ru-RU" i="1" dirty="0" smtClean="0">
                <a:latin typeface="Bookman Old Style" panose="02050604050505020204" pitchFamily="18" charset="0"/>
              </a:rPr>
              <a:t>психологические</a:t>
            </a:r>
          </a:p>
          <a:p>
            <a:r>
              <a:rPr lang="ru-RU" i="1" dirty="0" smtClean="0">
                <a:latin typeface="Bookman Old Style" panose="02050604050505020204" pitchFamily="18" charset="0"/>
              </a:rPr>
              <a:t>социальные</a:t>
            </a:r>
          </a:p>
          <a:p>
            <a:r>
              <a:rPr lang="ru-RU" i="1" dirty="0" smtClean="0">
                <a:latin typeface="Bookman Old Style" panose="02050604050505020204" pitchFamily="18" charset="0"/>
              </a:rPr>
              <a:t>семейные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Bookman Old Style" panose="02050604050505020204" pitchFamily="18" charset="0"/>
              </a:rPr>
              <a:t>Мотивы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34445"/>
          </a:xfrm>
        </p:spPr>
        <p:txBody>
          <a:bodyPr>
            <a:normAutofit fontScale="92500" lnSpcReduction="20000"/>
          </a:bodyPr>
          <a:lstStyle/>
          <a:p>
            <a:r>
              <a:rPr lang="ru-RU" sz="2600" i="1" dirty="0" smtClean="0">
                <a:latin typeface="Bookman Old Style" panose="02050604050505020204" pitchFamily="18" charset="0"/>
              </a:rPr>
              <a:t>зависть</a:t>
            </a:r>
            <a:endParaRPr lang="ru-RU" sz="2600" i="1" dirty="0">
              <a:latin typeface="Bookman Old Style" panose="02050604050505020204" pitchFamily="18" charset="0"/>
            </a:endParaRPr>
          </a:p>
          <a:p>
            <a:r>
              <a:rPr lang="ru-RU" sz="2600" i="1" dirty="0" smtClean="0">
                <a:latin typeface="Bookman Old Style" panose="02050604050505020204" pitchFamily="18" charset="0"/>
              </a:rPr>
              <a:t>месть</a:t>
            </a:r>
            <a:endParaRPr lang="ru-RU" sz="2600" i="1" dirty="0">
              <a:latin typeface="Bookman Old Style" panose="02050604050505020204" pitchFamily="18" charset="0"/>
            </a:endParaRPr>
          </a:p>
          <a:p>
            <a:r>
              <a:rPr lang="ru-RU" sz="2600" i="1" dirty="0">
                <a:latin typeface="Bookman Old Style" panose="02050604050505020204" pitchFamily="18" charset="0"/>
              </a:rPr>
              <a:t>самоутверждение в </a:t>
            </a:r>
            <a:r>
              <a:rPr lang="ru-RU" sz="2600" i="1" dirty="0" smtClean="0">
                <a:latin typeface="Bookman Old Style" panose="02050604050505020204" pitchFamily="18" charset="0"/>
              </a:rPr>
              <a:t>коллективе</a:t>
            </a:r>
            <a:endParaRPr lang="ru-RU" sz="2600" i="1" dirty="0">
              <a:latin typeface="Bookman Old Style" panose="02050604050505020204" pitchFamily="18" charset="0"/>
            </a:endParaRPr>
          </a:p>
          <a:p>
            <a:r>
              <a:rPr lang="ru-RU" sz="2600" i="1" dirty="0">
                <a:latin typeface="Bookman Old Style" panose="02050604050505020204" pitchFamily="18" charset="0"/>
              </a:rPr>
              <a:t>стремление быть в центре внимания, выглядеть «круто</a:t>
            </a:r>
            <a:r>
              <a:rPr lang="ru-RU" sz="2600" i="1" dirty="0" smtClean="0">
                <a:latin typeface="Bookman Old Style" panose="02050604050505020204" pitchFamily="18" charset="0"/>
              </a:rPr>
              <a:t>»</a:t>
            </a:r>
            <a:endParaRPr lang="ru-RU" sz="2600" i="1" dirty="0">
              <a:latin typeface="Bookman Old Style" panose="02050604050505020204" pitchFamily="18" charset="0"/>
            </a:endParaRPr>
          </a:p>
          <a:p>
            <a:r>
              <a:rPr lang="ru-RU" sz="2600" i="1" dirty="0">
                <a:latin typeface="Bookman Old Style" panose="02050604050505020204" pitchFamily="18" charset="0"/>
              </a:rPr>
              <a:t>желание нейтрализовать соперника посредством его </a:t>
            </a:r>
            <a:r>
              <a:rPr lang="ru-RU" sz="2600" i="1" dirty="0" smtClean="0">
                <a:latin typeface="Bookman Old Style" panose="02050604050505020204" pitchFamily="18" charset="0"/>
              </a:rPr>
              <a:t>унижения</a:t>
            </a:r>
            <a:endParaRPr lang="ru-RU" sz="2600" i="1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6" y="4113368"/>
            <a:ext cx="3942000" cy="2628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0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062" y="629816"/>
            <a:ext cx="4156954" cy="1863080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>
                <a:latin typeface="Bookman Old Style" panose="02050604050505020204" pitchFamily="18" charset="0"/>
              </a:rPr>
              <a:t>Как определить, что 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ребёнок </a:t>
            </a:r>
            <a:r>
              <a:rPr lang="ru-RU" sz="3200" b="1" i="1" dirty="0">
                <a:latin typeface="Bookman Old Style" panose="02050604050505020204" pitchFamily="18" charset="0"/>
              </a:rPr>
              <a:t>стал жертвой травли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?</a:t>
            </a:r>
            <a:endParaRPr lang="ru-RU" sz="3200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888432"/>
          </a:xfrm>
        </p:spPr>
        <p:txBody>
          <a:bodyPr>
            <a:noAutofit/>
          </a:bodyPr>
          <a:lstStyle/>
          <a:p>
            <a:r>
              <a:rPr lang="ru-RU" sz="2400" i="1" dirty="0">
                <a:latin typeface="Bookman Old Style" panose="02050604050505020204" pitchFamily="18" charset="0"/>
              </a:rPr>
              <a:t>ребёнок негативно относится к </a:t>
            </a:r>
            <a:r>
              <a:rPr lang="ru-RU" sz="2400" i="1" dirty="0" smtClean="0">
                <a:latin typeface="Bookman Old Style" panose="02050604050505020204" pitchFamily="18" charset="0"/>
              </a:rPr>
              <a:t>школе;</a:t>
            </a:r>
            <a:endParaRPr lang="ru-RU" sz="2400" i="1" dirty="0">
              <a:latin typeface="Bookman Old Style" panose="02050604050505020204" pitchFamily="18" charset="0"/>
            </a:endParaRPr>
          </a:p>
          <a:p>
            <a:r>
              <a:rPr lang="ru-RU" sz="2400" i="1" dirty="0">
                <a:latin typeface="Bookman Old Style" panose="02050604050505020204" pitchFamily="18" charset="0"/>
              </a:rPr>
              <a:t>возвращается из школы подавленный;</a:t>
            </a:r>
          </a:p>
          <a:p>
            <a:r>
              <a:rPr lang="ru-RU" sz="2400" i="1" dirty="0">
                <a:latin typeface="Bookman Old Style" panose="02050604050505020204" pitchFamily="18" charset="0"/>
              </a:rPr>
              <a:t>часто плачет без очевидной причины;</a:t>
            </a:r>
          </a:p>
          <a:p>
            <a:r>
              <a:rPr lang="ru-RU" sz="2400" i="1" dirty="0">
                <a:latin typeface="Bookman Old Style" panose="02050604050505020204" pitchFamily="18" charset="0"/>
              </a:rPr>
              <a:t>ничего не рассказывает об одноклассниках и школьной жизни;</a:t>
            </a:r>
          </a:p>
          <a:p>
            <a:r>
              <a:rPr lang="ru-RU" sz="2400" i="1" dirty="0">
                <a:latin typeface="Bookman Old Style" panose="02050604050505020204" pitchFamily="18" charset="0"/>
              </a:rPr>
              <a:t>нарушение сна и аппетита;</a:t>
            </a:r>
          </a:p>
          <a:p>
            <a:r>
              <a:rPr lang="ru-RU" sz="2400" i="1" dirty="0">
                <a:latin typeface="Bookman Old Style" panose="02050604050505020204" pitchFamily="18" charset="0"/>
              </a:rPr>
              <a:t>синяки и ссадины на лице или теле, порванная одежда</a:t>
            </a:r>
            <a:r>
              <a:rPr lang="ru-RU" sz="2400" i="1" dirty="0" smtClean="0">
                <a:latin typeface="Bookman Old Style" panose="02050604050505020204" pitchFamily="18" charset="0"/>
              </a:rPr>
              <a:t>.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sp>
        <p:nvSpPr>
          <p:cNvPr id="4" name="AutoShape 2" descr="https://findmykids.org/blog/wp-content/uploads/2019/09/stradanie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2330" cy="234066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60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Кто участвует в травле?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882147"/>
              </p:ext>
            </p:extLst>
          </p:nvPr>
        </p:nvGraphicFramePr>
        <p:xfrm>
          <a:off x="179512" y="976103"/>
          <a:ext cx="8784976" cy="579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2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НАБЛЮДАТЕЛЬ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175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Кто участвует в травле?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046320"/>
              </p:ext>
            </p:extLst>
          </p:nvPr>
        </p:nvGraphicFramePr>
        <p:xfrm>
          <a:off x="179512" y="976103"/>
          <a:ext cx="8784976" cy="579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2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физическими недостатками или особенностями развития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неуверенные в себе, замкнутые, с повышенной тревожностью и низкой самооценкой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особенностями внешности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низким интеллектом и проблемами в учебе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«любимчики» учителей или, наоборот, изгои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НАБЛЮДАТЕЛЬ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936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Кто участвует в травле?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703554"/>
              </p:ext>
            </p:extLst>
          </p:nvPr>
        </p:nvGraphicFramePr>
        <p:xfrm>
          <a:off x="179512" y="976103"/>
          <a:ext cx="8784976" cy="579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2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физическими недостатками или особенностями развития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неуверенные в себе, замкнутые, с повышенной тревожностью и низкой самооценкой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особенностями внешности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низким интеллектом и проблемами в учебе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«любимчики» учителей или, наоборот, изгои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низкой самооценкой, которую он стремится поднять за счёт унижения других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стремящийся быть в центре внимания любой ценой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агрессивный, жестокий, склонный к доминированию и манипулированию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чаще с проблемами в семейных и детско-родительских отношениях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НАБЛЮДАТЕЛЬ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Кто участвует в травле?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493062"/>
              </p:ext>
            </p:extLst>
          </p:nvPr>
        </p:nvGraphicFramePr>
        <p:xfrm>
          <a:off x="179512" y="976103"/>
          <a:ext cx="8784976" cy="5765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2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физическими недостатками или особенностями развития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неуверенные в себе, замкнутые, с повышенной тревожностью и низкой самооценкой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особенностями внешности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низким интеллектом и проблемами в учебе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«любимчики» учителей или, наоборот, изгои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19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 низкой самооценкой, которую он стремится поднять за счёт унижения других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стремящийся быть в центре внимания любой ценой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агрессивный, жестокий, склонный к доминированию и манипулированию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чаще с проблемами в семейных и детско-родительских отношениях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99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НАБЛЮДАТЕЛЬ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встает на защиту жертвы, сам оказываясь под ударом и рискуя стать новой жертвой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занимает пассивную позицию, никак не вмешиваясь в конфликт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активно поощряет агрессора и спустя какое-то время присоединяется к нему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198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Влияние </a:t>
            </a:r>
            <a:r>
              <a:rPr lang="ru-RU" sz="3600" b="1" i="1" dirty="0" err="1">
                <a:latin typeface="Bookman Old Style" panose="02050604050505020204" pitchFamily="18" charset="0"/>
              </a:rPr>
              <a:t>буллинга</a:t>
            </a:r>
            <a:r>
              <a:rPr lang="ru-RU" sz="3600" b="1" i="1" dirty="0">
                <a:latin typeface="Bookman Old Style" panose="02050604050505020204" pitchFamily="18" charset="0"/>
              </a:rPr>
              <a:t> на его участников и 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последствия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2656"/>
            <a:ext cx="7134225" cy="47625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42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Что получает…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440228"/>
              </p:ext>
            </p:extLst>
          </p:nvPr>
        </p:nvGraphicFramePr>
        <p:xfrm>
          <a:off x="179512" y="1052736"/>
          <a:ext cx="8784000" cy="56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2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НАБЛЮДА-ТЕЛЬ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4400" b="1" i="0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165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Что получает…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805780"/>
              </p:ext>
            </p:extLst>
          </p:nvPr>
        </p:nvGraphicFramePr>
        <p:xfrm>
          <a:off x="179512" y="1052736"/>
          <a:ext cx="8784000" cy="56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2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4400" b="1" i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Ощущение собственной «крутости», безнаказанности, «всемогущества». В дальнейшем это приводит к ещё большему развитию деструктивных, т.е. разрушающих личность качеств, </a:t>
                      </a:r>
                      <a:r>
                        <a:rPr lang="ru-RU" sz="17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девиантному</a:t>
                      </a: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поведению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НАБЛЮДА-ТЕЛЬ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4400" b="1" i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30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827266" cy="135416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Bookman Old Style" panose="02050604050505020204" pitchFamily="18" charset="0"/>
              </a:rPr>
              <a:t>Фильм «Чучело»</a:t>
            </a:r>
            <a:br>
              <a:rPr lang="ru-RU" sz="3600" i="1" dirty="0" smtClean="0">
                <a:latin typeface="Bookman Old Style" panose="02050604050505020204" pitchFamily="18" charset="0"/>
              </a:rPr>
            </a:br>
            <a:r>
              <a:rPr lang="ru-RU" sz="3600" i="1" dirty="0" smtClean="0">
                <a:latin typeface="Bookman Old Style" panose="02050604050505020204" pitchFamily="18" charset="0"/>
              </a:rPr>
              <a:t>(1983г.)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4" name="AutoShape 2" descr="Фильм &quot; Чучело НD (1983)&quot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0" y="3634757"/>
            <a:ext cx="4320000" cy="29036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0" y="278824"/>
            <a:ext cx="4320000" cy="32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900000" cy="468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10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Что получает…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808256"/>
              </p:ext>
            </p:extLst>
          </p:nvPr>
        </p:nvGraphicFramePr>
        <p:xfrm>
          <a:off x="179512" y="1052736"/>
          <a:ext cx="8784000" cy="56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2000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b="1" i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4400" b="1" i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b="1" i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Ощущение собственной «крутости», безнаказанности, «всемогущества». В дальнейшем это приводит к ещё большему развитию деструктивных, т.е. разрушающих личность качеств, </a:t>
                      </a:r>
                      <a:r>
                        <a:rPr lang="ru-RU" sz="17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девиантному</a:t>
                      </a: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поведению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НАБЛЮДА-ТЕЛЬ</a:t>
                      </a:r>
                      <a:endParaRPr lang="ru-RU" b="1" i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Стыд и чувство вины за то, что не помогли жертве, проявили слабость.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29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Что получает…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181839"/>
              </p:ext>
            </p:extLst>
          </p:nvPr>
        </p:nvGraphicFramePr>
        <p:xfrm>
          <a:off x="179512" y="1052736"/>
          <a:ext cx="8784000" cy="56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2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ЖЕРТВА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 жертвы травли начинают проявляться психосоматические расстройства: частые головные боли, проблемы со сном и аппетитом, могут обостриться хронические заболевания.</a:t>
                      </a:r>
                    </a:p>
                    <a:p>
                      <a:pPr algn="just"/>
                      <a:r>
                        <a:rPr lang="ru-RU" sz="17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Плюс к этому – депрессивные расстройства, повышенная тревожность, невротические проявления.</a:t>
                      </a:r>
                    </a:p>
                    <a:p>
                      <a:pPr algn="just"/>
                      <a:r>
                        <a:rPr lang="ru-RU" sz="17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 самые серьёзные реакции на </a:t>
                      </a:r>
                      <a:r>
                        <a:rPr lang="ru-RU" sz="17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буллинг</a:t>
                      </a:r>
                      <a:r>
                        <a:rPr lang="ru-RU" sz="17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– это попытки суицида или </a:t>
                      </a:r>
                      <a:r>
                        <a:rPr lang="ru-RU" sz="17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скулшутинг</a:t>
                      </a:r>
                      <a:r>
                        <a:rPr lang="ru-RU" sz="1700" b="0" i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когда ребёнок больше не может терпеть насмешки и издевательства и решает отомстить обидчикам с применением взрывчатки или холодного оружия.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АГРЕССОР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Ощущение собственной «крутости», безнаказанности, «всемогущества». В дальнейшем это приводит к ещё большему развитию деструктивных, т.е. разрушающих личность качеств, </a:t>
                      </a:r>
                      <a:r>
                        <a:rPr lang="ru-RU" sz="17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девиантному</a:t>
                      </a: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поведению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НАБЛЮДА-ТЕЛЬ</a:t>
                      </a:r>
                      <a:endParaRPr lang="ru-RU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700" b="0" i="1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Стыд и чувство вины за то, что не помогли жертве, проявили слабость.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764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Что делать ребёнку – 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/>
            </a:r>
            <a:br>
              <a:rPr lang="ru-RU" sz="3600" b="1" i="1" dirty="0" smtClean="0">
                <a:latin typeface="Bookman Old Style" panose="02050604050505020204" pitchFamily="18" charset="0"/>
              </a:rPr>
            </a:br>
            <a:r>
              <a:rPr lang="ru-RU" sz="3600" b="1" i="1" dirty="0" smtClean="0">
                <a:latin typeface="Bookman Old Style" panose="02050604050505020204" pitchFamily="18" charset="0"/>
              </a:rPr>
              <a:t>жертве </a:t>
            </a:r>
            <a:r>
              <a:rPr lang="ru-RU" sz="3600" b="1" i="1" dirty="0">
                <a:latin typeface="Bookman Old Style" panose="02050604050505020204" pitchFamily="18" charset="0"/>
              </a:rPr>
              <a:t>травли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?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57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150752">
            <a:off x="1037346" y="3164561"/>
            <a:ext cx="72008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11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ПАМЯТКА</a:t>
            </a:r>
            <a:endParaRPr lang="ru-RU" sz="11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Что делать ребёнку – 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/>
            </a:r>
            <a:br>
              <a:rPr lang="ru-RU" sz="3600" b="1" i="1" dirty="0" smtClean="0">
                <a:latin typeface="Bookman Old Style" panose="02050604050505020204" pitchFamily="18" charset="0"/>
              </a:rPr>
            </a:br>
            <a:r>
              <a:rPr lang="ru-RU" sz="3600" b="1" i="1" dirty="0" smtClean="0">
                <a:latin typeface="Bookman Old Style" panose="02050604050505020204" pitchFamily="18" charset="0"/>
              </a:rPr>
              <a:t>жертве </a:t>
            </a:r>
            <a:r>
              <a:rPr lang="ru-RU" sz="3600" b="1" i="1" dirty="0">
                <a:latin typeface="Bookman Old Style" panose="02050604050505020204" pitchFamily="18" charset="0"/>
              </a:rPr>
              <a:t>травли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?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just">
              <a:lnSpc>
                <a:spcPts val="2200"/>
              </a:lnSpc>
            </a:pPr>
            <a:r>
              <a:rPr lang="ru-RU" b="1" i="1" dirty="0">
                <a:latin typeface="Bookman Old Style" panose="02050604050505020204" pitchFamily="18" charset="0"/>
              </a:rPr>
              <a:t>Если вас травят в школе, обзывают, портят одежду и вещи, обязательно расскажите об этом взрослому: родителям, учителю, старшему товарищу. Запомните: попросить помощи – это не слабость, а решение взрослого человека, попавшего в беду</a:t>
            </a:r>
            <a:r>
              <a:rPr lang="ru-RU" b="1" i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lnSpc>
                <a:spcPts val="2200"/>
              </a:lnSpc>
              <a:buNone/>
            </a:pPr>
            <a:endParaRPr lang="ru-RU" sz="1300" b="1" i="1" dirty="0">
              <a:latin typeface="Bookman Old Style" panose="020506040505050202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ru-RU" b="1" i="1" dirty="0">
                <a:latin typeface="Bookman Old Style" panose="02050604050505020204" pitchFamily="18" charset="0"/>
              </a:rPr>
              <a:t>Не стоит бояться, что «будет хуже», если вы кому-то расскажете о том, что происходит. Будет действительно хуже, если вы останетесь один на один со своей проблемой. Всегда найдется тот, кто сильнее ваших </a:t>
            </a:r>
            <a:r>
              <a:rPr lang="ru-RU" b="1" i="1" dirty="0" smtClean="0">
                <a:latin typeface="Bookman Old Style" panose="02050604050505020204" pitchFamily="18" charset="0"/>
              </a:rPr>
              <a:t>обидчиков </a:t>
            </a:r>
            <a:r>
              <a:rPr lang="ru-RU" b="1" i="1" dirty="0">
                <a:latin typeface="Bookman Old Style" panose="02050604050505020204" pitchFamily="18" charset="0"/>
              </a:rPr>
              <a:t>и сможет вас защитить</a:t>
            </a:r>
            <a:r>
              <a:rPr lang="ru-RU" b="1" i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lnSpc>
                <a:spcPts val="2200"/>
              </a:lnSpc>
              <a:buNone/>
            </a:pPr>
            <a:endParaRPr lang="ru-RU" sz="1300" b="1" i="1" dirty="0">
              <a:latin typeface="Bookman Old Style" panose="020506040505050202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ru-RU" b="1" i="1" dirty="0">
                <a:latin typeface="Bookman Old Style" panose="02050604050505020204" pitchFamily="18" charset="0"/>
              </a:rPr>
              <a:t>Если вас травят в интернете, обязательно сохраняйте все переписки, видео, голосовые сообщения, чтобы в дальнейшем использовать их как доказательства совершаемого </a:t>
            </a:r>
            <a:r>
              <a:rPr lang="ru-RU" b="1" i="1" dirty="0" err="1">
                <a:latin typeface="Bookman Old Style" panose="02050604050505020204" pitchFamily="18" charset="0"/>
              </a:rPr>
              <a:t>кибербуллинга</a:t>
            </a:r>
            <a:r>
              <a:rPr lang="ru-RU" b="1" i="1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lnSpc>
                <a:spcPts val="2200"/>
              </a:lnSpc>
              <a:buNone/>
            </a:pPr>
            <a:endParaRPr lang="ru-RU" sz="1300" b="1" i="1" dirty="0">
              <a:latin typeface="Bookman Old Style" panose="020506040505050202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ru-RU" b="1" i="1" dirty="0">
                <a:latin typeface="Bookman Old Style" panose="02050604050505020204" pitchFamily="18" charset="0"/>
              </a:rPr>
              <a:t>Если предмет травли можно исправить – исправьте. Если нельзя – не считайте себя виноватыми.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33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Как вести себя родителям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?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50" y="1600200"/>
            <a:ext cx="6684499" cy="452596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36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114158">
            <a:off x="1259632" y="2967335"/>
            <a:ext cx="669674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ПАМЯТКА</a:t>
            </a:r>
            <a:endParaRPr lang="ru-RU" sz="115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Как вести себя родителям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>?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  <a:solidFill>
            <a:schemeClr val="lt1">
              <a:alpha val="2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ru-RU" sz="1600" i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i="1" dirty="0" smtClean="0">
                <a:latin typeface="Bookman Old Style" panose="02050604050505020204" pitchFamily="18" charset="0"/>
              </a:rPr>
              <a:t>Дайте </a:t>
            </a:r>
            <a:r>
              <a:rPr lang="ru-RU" sz="1600" i="1" dirty="0">
                <a:latin typeface="Bookman Old Style" panose="02050604050505020204" pitchFamily="18" charset="0"/>
              </a:rPr>
              <a:t>ребёнку понять, что Вы на его стороне. Поддержите и успокойте: «Хорошо, что ты мне всё рассказал! Я тебе верю. Ты не виноват в том, что случилось. Я тебе помогу».</a:t>
            </a:r>
          </a:p>
          <a:p>
            <a:pPr algn="just"/>
            <a:r>
              <a:rPr lang="ru-RU" sz="1600" i="1" dirty="0">
                <a:latin typeface="Bookman Old Style" panose="02050604050505020204" pitchFamily="18" charset="0"/>
              </a:rPr>
              <a:t>Доверительно поговорите с ним о сложившейся ситуации. Разъясните ему дальнейшие действия и линию поведения.</a:t>
            </a:r>
          </a:p>
          <a:p>
            <a:pPr algn="just"/>
            <a:r>
              <a:rPr lang="ru-RU" sz="1600" i="1" dirty="0">
                <a:latin typeface="Bookman Old Style" panose="02050604050505020204" pitchFamily="18" charset="0"/>
              </a:rPr>
              <a:t>Помогите ребёнку обрести уверенность в себе и умение противостоять нападкам сверстников.</a:t>
            </a:r>
          </a:p>
          <a:p>
            <a:pPr algn="just"/>
            <a:r>
              <a:rPr lang="ru-RU" sz="1600" i="1" dirty="0">
                <a:latin typeface="Bookman Old Style" panose="02050604050505020204" pitchFamily="18" charset="0"/>
              </a:rPr>
              <a:t>Поговорите с классным руководителем, педагогами, родителями обидчика Вашего ребёнка.</a:t>
            </a:r>
          </a:p>
          <a:p>
            <a:pPr algn="just"/>
            <a:r>
              <a:rPr lang="ru-RU" sz="1600" i="1" dirty="0">
                <a:latin typeface="Bookman Old Style" panose="02050604050505020204" pitchFamily="18" charset="0"/>
              </a:rPr>
              <a:t>Если ситуация серьёзная и разрешить её мирным путём не получается, рассмотрите вариант с переводом в другую школу или класс. Опять же это </a:t>
            </a:r>
            <a:r>
              <a:rPr lang="ru-RU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крайний случай</a:t>
            </a:r>
            <a:r>
              <a:rPr lang="ru-RU" sz="1600" i="1" dirty="0">
                <a:latin typeface="Bookman Old Style" panose="02050604050505020204" pitchFamily="18" charset="0"/>
              </a:rPr>
              <a:t>, поскольку то же самое может повториться и на новом месте.</a:t>
            </a:r>
          </a:p>
          <a:p>
            <a:pPr algn="just"/>
            <a:r>
              <a:rPr lang="ru-RU" sz="1600" i="1" dirty="0">
                <a:latin typeface="Bookman Old Style" panose="02050604050505020204" pitchFamily="18" charset="0"/>
              </a:rPr>
              <a:t>В ситуации </a:t>
            </a:r>
            <a:r>
              <a:rPr lang="ru-RU" sz="1600" i="1" dirty="0" err="1">
                <a:latin typeface="Bookman Old Style" panose="02050604050505020204" pitchFamily="18" charset="0"/>
              </a:rPr>
              <a:t>кибербулинга</a:t>
            </a:r>
            <a:r>
              <a:rPr lang="ru-RU" sz="1600" i="1" dirty="0">
                <a:latin typeface="Bookman Old Style" panose="02050604050505020204" pitchFamily="18" charset="0"/>
              </a:rPr>
              <a:t>: если </a:t>
            </a:r>
            <a:r>
              <a:rPr lang="ru-RU" sz="1600" i="1" dirty="0" err="1">
                <a:latin typeface="Bookman Old Style" panose="02050604050505020204" pitchFamily="18" charset="0"/>
              </a:rPr>
              <a:t>буллер</a:t>
            </a:r>
            <a:r>
              <a:rPr lang="ru-RU" sz="1600" i="1" dirty="0">
                <a:latin typeface="Bookman Old Style" panose="02050604050505020204" pitchFamily="18" charset="0"/>
              </a:rPr>
              <a:t> известен – заблокируйте сообщения с его адреса или пожалуйтесь администрации сайта. Если агрессор сохраняет анонимность – распечатайте переписку, сделайте скриншоты страниц с видео и фотографиями и прямиком в правоохранительные органы.</a:t>
            </a:r>
          </a:p>
        </p:txBody>
      </p:sp>
    </p:spTree>
    <p:extLst>
      <p:ext uri="{BB962C8B-B14F-4D97-AF65-F5344CB8AC3E}">
        <p14:creationId xmlns:p14="http://schemas.microsoft.com/office/powerpoint/2010/main" val="3359707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540221">
            <a:off x="899592" y="2967335"/>
            <a:ext cx="75608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Bookman Old Style" panose="02050604050505020204" pitchFamily="18" charset="0"/>
              </a:rPr>
              <a:t>ПАМЯТКА</a:t>
            </a:r>
            <a:endParaRPr lang="ru-RU" sz="9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latin typeface="Bookman Old Style" panose="02050604050505020204" pitchFamily="18" charset="0"/>
              </a:rPr>
              <a:t>Профилактика </a:t>
            </a:r>
            <a:r>
              <a:rPr lang="ru-RU" sz="3600" b="1" i="1" dirty="0" smtClean="0">
                <a:latin typeface="Bookman Old Style" panose="02050604050505020204" pitchFamily="18" charset="0"/>
              </a:rPr>
              <a:t/>
            </a:r>
            <a:br>
              <a:rPr lang="ru-RU" sz="3600" b="1" i="1" dirty="0" smtClean="0">
                <a:latin typeface="Bookman Old Style" panose="02050604050505020204" pitchFamily="18" charset="0"/>
              </a:rPr>
            </a:br>
            <a:r>
              <a:rPr lang="ru-RU" sz="3600" b="1" i="1" dirty="0" smtClean="0">
                <a:latin typeface="Bookman Old Style" panose="02050604050505020204" pitchFamily="18" charset="0"/>
              </a:rPr>
              <a:t>школьного </a:t>
            </a:r>
            <a:r>
              <a:rPr lang="ru-RU" sz="3600" b="1" i="1" dirty="0" err="1" smtClean="0">
                <a:latin typeface="Bookman Old Style" panose="02050604050505020204" pitchFamily="18" charset="0"/>
              </a:rPr>
              <a:t>буллинга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  <a:solidFill>
            <a:schemeClr val="lt1">
              <a:alpha val="3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i="1" dirty="0">
                <a:latin typeface="Bookman Old Style" panose="02050604050505020204" pitchFamily="18" charset="0"/>
              </a:rPr>
              <a:t>Уважаемые педагоги! Вы не имеете права не знать, что происходит с Вашими подопечными, и закрывать глаза на агрессивные «выходки» подростков. Любая информация о проявлении насилия должна быть проверена и принята к вниманию. Кроме того, необходимо обращать на формирование группировок в классе и выделение «изгоев» и «белых ворон». Также </a:t>
            </a:r>
            <a:r>
              <a:rPr lang="ru-RU" sz="1600" i="1" dirty="0" smtClean="0">
                <a:latin typeface="Bookman Old Style" panose="02050604050505020204" pitchFamily="18" charset="0"/>
              </a:rPr>
              <a:t>просматривайте </a:t>
            </a:r>
            <a:r>
              <a:rPr lang="ru-RU" sz="1600" i="1" dirty="0">
                <a:latin typeface="Bookman Old Style" panose="02050604050505020204" pitchFamily="18" charset="0"/>
              </a:rPr>
              <a:t>личные странички Ваших учеников в социальных сетях, обращайте внимание на посты и комментарии. Никто не призывает Вас нарушать внутреннее пространство и лезть в личную жизнь Ваших подопечных. Но предупредить, предотвратить насилие и агрессию и защитить слабых Вы обязаны. Организовывайте мероприятия по сплочению детского коллектива, совместные походы, экскурсии, выезды. Привлекайте к работе по профилактике </a:t>
            </a:r>
            <a:r>
              <a:rPr lang="ru-RU" sz="1600" i="1" dirty="0" err="1">
                <a:latin typeface="Bookman Old Style" panose="02050604050505020204" pitchFamily="18" charset="0"/>
              </a:rPr>
              <a:t>буллинга</a:t>
            </a:r>
            <a:r>
              <a:rPr lang="ru-RU" sz="1600" i="1" dirty="0">
                <a:latin typeface="Bookman Old Style" panose="02050604050505020204" pitchFamily="18" charset="0"/>
              </a:rPr>
              <a:t> школьного психолога и социального педагога, сотрудничайте с семьями – не оставайтесь равнодушными!</a:t>
            </a:r>
          </a:p>
        </p:txBody>
      </p:sp>
    </p:spTree>
    <p:extLst>
      <p:ext uri="{BB962C8B-B14F-4D97-AF65-F5344CB8AC3E}">
        <p14:creationId xmlns:p14="http://schemas.microsoft.com/office/powerpoint/2010/main" val="2824751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857250"/>
            <a:ext cx="6300000" cy="180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1" name="TextBox 21"/>
          <p:cNvSpPr txBox="1"/>
          <p:nvPr/>
        </p:nvSpPr>
        <p:spPr>
          <a:xfrm>
            <a:off x="454942" y="1066800"/>
            <a:ext cx="5641059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ru-RU" sz="4400" dirty="0">
                <a:solidFill>
                  <a:srgbClr val="000000"/>
                </a:solidFill>
                <a:latin typeface="Lumberjack"/>
              </a:rPr>
              <a:t>Административная и уголовная ответственность</a:t>
            </a:r>
            <a:endParaRPr lang="en-US" sz="4400" dirty="0">
              <a:solidFill>
                <a:srgbClr val="000000"/>
              </a:solidFill>
              <a:latin typeface="Lumberjac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66700" y="2819400"/>
            <a:ext cx="8724900" cy="290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700" b="1" dirty="0"/>
              <a:t>ст.119 УК РФ </a:t>
            </a:r>
            <a:r>
              <a:rPr lang="ru-RU" sz="2700" dirty="0"/>
              <a:t>Угроза убийством или причинением тяжкого вреда здоровью</a:t>
            </a:r>
          </a:p>
          <a:p>
            <a:pPr algn="ctr"/>
            <a:r>
              <a:rPr lang="ru-RU" sz="2700" b="1" dirty="0"/>
              <a:t>ст.115 УК РФ </a:t>
            </a:r>
            <a:r>
              <a:rPr lang="ru-RU" sz="2700" dirty="0"/>
              <a:t>Умышленное причинение лёгкого вреда здоровью</a:t>
            </a:r>
          </a:p>
          <a:p>
            <a:pPr algn="ctr"/>
            <a:r>
              <a:rPr lang="ru-RU" sz="2700" b="1" dirty="0"/>
              <a:t>ст.116 УК РФ </a:t>
            </a:r>
            <a:r>
              <a:rPr lang="ru-RU" sz="2700" dirty="0"/>
              <a:t>Побои</a:t>
            </a:r>
          </a:p>
          <a:p>
            <a:pPr algn="ctr"/>
            <a:r>
              <a:rPr lang="ru-RU" sz="2700" b="1" dirty="0"/>
              <a:t>ст.110 УК РФ </a:t>
            </a:r>
            <a:r>
              <a:rPr lang="ru-RU" sz="2700" dirty="0"/>
              <a:t>Доведение до самоубийства</a:t>
            </a:r>
          </a:p>
          <a:p>
            <a:pPr algn="ctr"/>
            <a:r>
              <a:rPr lang="ru-RU" sz="2700" b="1" dirty="0"/>
              <a:t>Ст. 5.61 КоАП РФ </a:t>
            </a:r>
            <a:r>
              <a:rPr lang="ru-RU" sz="2700" dirty="0"/>
              <a:t>Оскорбление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9653" r="8241" b="11480"/>
          <a:stretch/>
        </p:blipFill>
        <p:spPr bwMode="auto">
          <a:xfrm>
            <a:off x="6265192" y="862642"/>
            <a:ext cx="2878809" cy="1800000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2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615" y="1196752"/>
            <a:ext cx="3008313" cy="46085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0" i="1" dirty="0" smtClean="0">
                <a:latin typeface="Bookman Old Style" panose="02050604050505020204" pitchFamily="18" charset="0"/>
              </a:rPr>
              <a:t>Наталья </a:t>
            </a:r>
            <a:r>
              <a:rPr lang="ru-RU" sz="2400" b="0" i="1" dirty="0" err="1" smtClean="0">
                <a:latin typeface="Bookman Old Style" panose="02050604050505020204" pitchFamily="18" charset="0"/>
              </a:rPr>
              <a:t>Цымбаленко</a:t>
            </a:r>
            <a:r>
              <a:rPr lang="ru-RU" sz="2400" b="0" i="1" dirty="0" smtClean="0">
                <a:latin typeface="Bookman Old Style" panose="02050604050505020204" pitchFamily="18" charset="0"/>
              </a:rPr>
              <a:t> </a:t>
            </a:r>
            <a:r>
              <a:rPr lang="ru-RU" sz="2400" i="1" dirty="0" smtClean="0">
                <a:latin typeface="Bookman Old Style" panose="02050604050505020204" pitchFamily="18" charset="0"/>
              </a:rPr>
              <a:t>«</a:t>
            </a:r>
            <a:r>
              <a:rPr lang="ru-RU" sz="2400" i="1" dirty="0" err="1" smtClean="0">
                <a:latin typeface="Bookman Old Style" panose="02050604050505020204" pitchFamily="18" charset="0"/>
              </a:rPr>
              <a:t>Буллинг</a:t>
            </a:r>
            <a:r>
              <a:rPr lang="ru-RU" sz="2400" i="1" dirty="0">
                <a:latin typeface="Bookman Old Style" panose="02050604050505020204" pitchFamily="18" charset="0"/>
              </a:rPr>
              <a:t>. Как остановить травлю </a:t>
            </a:r>
            <a:r>
              <a:rPr lang="ru-RU" sz="2400" i="1" dirty="0" smtClean="0">
                <a:latin typeface="Bookman Old Style" panose="02050604050505020204" pitchFamily="18" charset="0"/>
              </a:rPr>
              <a:t>ребенка»</a:t>
            </a:r>
            <a:r>
              <a:rPr lang="ru-RU" sz="2400" i="1" dirty="0">
                <a:latin typeface="Bookman Old Style" panose="02050604050505020204" pitchFamily="18" charset="0"/>
              </a:rPr>
              <a:t/>
            </a:r>
            <a:br>
              <a:rPr lang="ru-RU" sz="2400" i="1" dirty="0">
                <a:latin typeface="Bookman Old Style" panose="02050604050505020204" pitchFamily="18" charset="0"/>
              </a:rPr>
            </a:br>
            <a:r>
              <a:rPr lang="ru-RU" sz="2400" b="0" i="1" dirty="0" smtClean="0">
                <a:latin typeface="Bookman Old Style" panose="02050604050505020204" pitchFamily="18" charset="0"/>
              </a:rPr>
              <a:t>Издательство «ПИТЕР»</a:t>
            </a:r>
            <a:r>
              <a:rPr lang="ru-RU" sz="2400" i="1" dirty="0">
                <a:latin typeface="Bookman Old Style" panose="02050604050505020204" pitchFamily="18" charset="0"/>
              </a:rPr>
              <a:t> </a:t>
            </a:r>
          </a:p>
        </p:txBody>
      </p:sp>
      <p:pic>
        <p:nvPicPr>
          <p:cNvPr id="16386" name="Picture 2" descr="Книга ПИТЕР Буллинг Как остановить травлю ребенка - купить в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r="16420"/>
          <a:stretch/>
        </p:blipFill>
        <p:spPr bwMode="auto">
          <a:xfrm>
            <a:off x="4645891" y="836712"/>
            <a:ext cx="3629891" cy="54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84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5256584" cy="419646"/>
          </a:xfrm>
        </p:spPr>
        <p:txBody>
          <a:bodyPr>
            <a:noAutofit/>
          </a:bodyPr>
          <a:lstStyle/>
          <a:p>
            <a:r>
              <a:rPr lang="en-US" sz="2800" dirty="0"/>
              <a:t>https://bullying.shkolamoskva.ru</a:t>
            </a:r>
            <a:r>
              <a:rPr lang="en-US" sz="2800" dirty="0" smtClean="0"/>
              <a:t>/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668"/>
            <a:ext cx="9144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72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Bookman Old Style" panose="02050604050505020204" pitchFamily="18" charset="0"/>
              </a:rPr>
              <a:t>Фильм «Кэрри»</a:t>
            </a:r>
            <a:br>
              <a:rPr lang="ru-RU" i="1" dirty="0" smtClean="0">
                <a:latin typeface="Bookman Old Style" panose="02050604050505020204" pitchFamily="18" charset="0"/>
              </a:rPr>
            </a:br>
            <a:r>
              <a:rPr lang="ru-RU" i="1" dirty="0" smtClean="0">
                <a:latin typeface="Bookman Old Style" panose="02050604050505020204" pitchFamily="18" charset="0"/>
              </a:rPr>
              <a:t>(1976г.)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797693" cy="206024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7272808" cy="39489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 descr="Отзывы на фильм Чудо (201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17185"/>
            <a:ext cx="3119755" cy="4679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73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5256584" cy="419646"/>
          </a:xfrm>
        </p:spPr>
        <p:txBody>
          <a:bodyPr>
            <a:noAutofit/>
          </a:bodyPr>
          <a:lstStyle/>
          <a:p>
            <a:r>
              <a:rPr lang="en-US" sz="2800" dirty="0"/>
              <a:t>https://</a:t>
            </a:r>
            <a:r>
              <a:rPr lang="ru-RU" sz="2800" dirty="0" err="1"/>
              <a:t>травлинет.рф</a:t>
            </a:r>
            <a:r>
              <a:rPr lang="ru-RU" sz="2800" dirty="0"/>
              <a:t>/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65" r="355"/>
          <a:stretch/>
        </p:blipFill>
        <p:spPr>
          <a:xfrm>
            <a:off x="72504" y="1197337"/>
            <a:ext cx="9000000" cy="52267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1384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857250"/>
            <a:ext cx="6300000" cy="180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1" name="TextBox 21"/>
          <p:cNvSpPr txBox="1"/>
          <p:nvPr/>
        </p:nvSpPr>
        <p:spPr>
          <a:xfrm>
            <a:off x="454942" y="1600200"/>
            <a:ext cx="564105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ru-RU" sz="4400" dirty="0">
                <a:solidFill>
                  <a:srgbClr val="000000"/>
                </a:solidFill>
                <a:latin typeface="Lumberjack"/>
              </a:rPr>
              <a:t>Куда обратиться за помощью?</a:t>
            </a:r>
            <a:endParaRPr lang="en-US" sz="4400" dirty="0">
              <a:solidFill>
                <a:srgbClr val="000000"/>
              </a:solidFill>
              <a:latin typeface="Lumberjac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0100" y="2895600"/>
            <a:ext cx="7810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dirty="0"/>
              <a:t>Сайт </a:t>
            </a:r>
            <a:br>
              <a:rPr lang="ru-RU" sz="2700" dirty="0"/>
            </a:br>
            <a:r>
              <a:rPr lang="ru-RU" sz="2700" u="sng" dirty="0">
                <a:solidFill>
                  <a:srgbClr val="0000CC"/>
                </a:solidFill>
              </a:rPr>
              <a:t>НАДО ПОГОВОРИТЬ! </a:t>
            </a:r>
            <a:r>
              <a:rPr lang="en-US" sz="2700" u="sng" dirty="0">
                <a:solidFill>
                  <a:srgbClr val="0000CC"/>
                </a:solidFill>
              </a:rPr>
              <a:t>nadopogovorit.ru</a:t>
            </a:r>
          </a:p>
          <a:p>
            <a:endParaRPr lang="ru-RU" sz="2700" dirty="0"/>
          </a:p>
          <a:p>
            <a:endParaRPr lang="ru-RU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9653" r="8241" b="11480"/>
          <a:stretch/>
        </p:blipFill>
        <p:spPr bwMode="auto">
          <a:xfrm>
            <a:off x="6265192" y="862642"/>
            <a:ext cx="2878809" cy="1800000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515" r="7508"/>
          <a:stretch/>
        </p:blipFill>
        <p:spPr>
          <a:xfrm>
            <a:off x="35496" y="836712"/>
            <a:ext cx="9073008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770" y="2130010"/>
            <a:ext cx="426401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>
                <a:solidFill>
                  <a:srgbClr val="000000"/>
                </a:solidFill>
                <a:latin typeface="Lumberjack"/>
              </a:rPr>
              <a:t>Спасибо </a:t>
            </a:r>
          </a:p>
          <a:p>
            <a:pPr algn="ctr">
              <a:lnSpc>
                <a:spcPct val="150000"/>
              </a:lnSpc>
            </a:pPr>
            <a:r>
              <a:rPr lang="ru-RU" sz="4000" dirty="0">
                <a:solidFill>
                  <a:srgbClr val="000000"/>
                </a:solidFill>
                <a:latin typeface="Lumberjack"/>
              </a:rPr>
              <a:t>за </a:t>
            </a:r>
          </a:p>
          <a:p>
            <a:pPr algn="ctr">
              <a:lnSpc>
                <a:spcPct val="150000"/>
              </a:lnSpc>
            </a:pPr>
            <a:r>
              <a:rPr lang="ru-RU" sz="4000" dirty="0">
                <a:solidFill>
                  <a:srgbClr val="000000"/>
                </a:solidFill>
                <a:latin typeface="Lumberjack"/>
              </a:rPr>
              <a:t>работу!</a:t>
            </a:r>
            <a:endParaRPr lang="en-US" sz="4000" dirty="0">
              <a:solidFill>
                <a:srgbClr val="000000"/>
              </a:solidFill>
              <a:latin typeface="Lumberjack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28573" y="1376476"/>
            <a:ext cx="891388" cy="1195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1285" y="1393491"/>
            <a:ext cx="391341" cy="11957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01097" y="1376476"/>
            <a:ext cx="547654" cy="123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93569" y="1398366"/>
            <a:ext cx="619623" cy="1195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60468" y="1371600"/>
            <a:ext cx="368801" cy="1244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05028" y="2776865"/>
            <a:ext cx="538477" cy="1194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69769" y="2776865"/>
            <a:ext cx="840865" cy="10755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39087" y="2769117"/>
            <a:ext cx="530682" cy="11628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98305" y="4189822"/>
            <a:ext cx="596755" cy="1220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36724" y="4253621"/>
            <a:ext cx="496172" cy="11563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431285" y="4175864"/>
            <a:ext cx="370476" cy="12201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708063" y="4162579"/>
            <a:ext cx="472765" cy="1226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601097" y="4165770"/>
            <a:ext cx="769358" cy="1226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244869" y="4271292"/>
            <a:ext cx="338336" cy="11209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320780" y="1371600"/>
            <a:ext cx="558922" cy="12395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4778360" y="2795173"/>
            <a:ext cx="466510" cy="11107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4200639" y="2776865"/>
            <a:ext cx="507425" cy="11628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flipH="1">
            <a:off x="6057661" y="3068249"/>
            <a:ext cx="491533" cy="86371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3781918" y="4175864"/>
            <a:ext cx="881713" cy="12063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6900715" y="4175864"/>
            <a:ext cx="583881" cy="121641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5244869" y="3021847"/>
            <a:ext cx="818721" cy="9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3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Что такое </a:t>
            </a:r>
            <a:r>
              <a:rPr lang="ru-RU" b="1" i="1" dirty="0" err="1">
                <a:latin typeface="Bookman Old Style" panose="02050604050505020204" pitchFamily="18" charset="0"/>
              </a:rPr>
              <a:t>буллинг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i="1" dirty="0">
                <a:latin typeface="Bookman Old Style" panose="02050604050505020204" pitchFamily="18" charset="0"/>
              </a:rPr>
              <a:t>Понятие «</a:t>
            </a:r>
            <a:r>
              <a:rPr lang="ru-RU" i="1" dirty="0" err="1">
                <a:latin typeface="Bookman Old Style" panose="02050604050505020204" pitchFamily="18" charset="0"/>
              </a:rPr>
              <a:t>буллинг</a:t>
            </a:r>
            <a:r>
              <a:rPr lang="ru-RU" i="1" dirty="0">
                <a:latin typeface="Bookman Old Style" panose="02050604050505020204" pitchFamily="18" charset="0"/>
              </a:rPr>
              <a:t>» (от англ. </a:t>
            </a:r>
            <a:r>
              <a:rPr lang="ru-RU" i="1" dirty="0" err="1">
                <a:latin typeface="Bookman Old Style" panose="02050604050505020204" pitchFamily="18" charset="0"/>
              </a:rPr>
              <a:t>bullying</a:t>
            </a:r>
            <a:r>
              <a:rPr lang="ru-RU" i="1" dirty="0">
                <a:latin typeface="Bookman Old Style" panose="02050604050505020204" pitchFamily="18" charset="0"/>
              </a:rPr>
              <a:t> – запугивание, травля) </a:t>
            </a:r>
            <a:endParaRPr lang="ru-RU" i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200" i="1" dirty="0" smtClean="0">
                <a:latin typeface="Bookman Old Style" panose="02050604050505020204" pitchFamily="18" charset="0"/>
              </a:rPr>
              <a:t>Дан </a:t>
            </a:r>
            <a:r>
              <a:rPr lang="ru-RU" sz="2200" i="1" dirty="0" err="1" smtClean="0">
                <a:latin typeface="Bookman Old Style" panose="02050604050505020204" pitchFamily="18" charset="0"/>
              </a:rPr>
              <a:t>Ольвеус</a:t>
            </a:r>
            <a:endParaRPr lang="ru-RU" sz="2200" i="1" dirty="0">
              <a:latin typeface="Bookman Old Style" panose="02050604050505020204" pitchFamily="18" charset="0"/>
            </a:endParaRPr>
          </a:p>
        </p:txBody>
      </p:sp>
      <p:pic>
        <p:nvPicPr>
          <p:cNvPr id="4100" name="Picture 4" descr="Травля в интернете и наяву: как избавиться от статуса жертвы и не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760640" cy="38416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36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920880" cy="2434282"/>
          </a:xfrm>
        </p:spPr>
        <p:txBody>
          <a:bodyPr>
            <a:normAutofit/>
          </a:bodyPr>
          <a:lstStyle/>
          <a:p>
            <a:pPr algn="just"/>
            <a:r>
              <a:rPr lang="ru-RU" sz="3600" b="1" i="1" dirty="0" err="1">
                <a:latin typeface="Bookman Old Style" panose="02050604050505020204" pitchFamily="18" charset="0"/>
              </a:rPr>
              <a:t>Буллинг</a:t>
            </a:r>
            <a:r>
              <a:rPr lang="ru-RU" sz="3600" b="1" i="1" dirty="0">
                <a:latin typeface="Bookman Old Style" panose="02050604050505020204" pitchFamily="18" charset="0"/>
              </a:rPr>
              <a:t> </a:t>
            </a:r>
            <a:r>
              <a:rPr lang="ru-RU" sz="3600" i="1" dirty="0">
                <a:latin typeface="Bookman Old Style" panose="02050604050505020204" pitchFamily="18" charset="0"/>
              </a:rPr>
              <a:t>— это часть групповой динамики, которая неизбежно возникает в любом коллективе.</a:t>
            </a:r>
          </a:p>
        </p:txBody>
      </p:sp>
      <p:pic>
        <p:nvPicPr>
          <p:cNvPr id="5122" name="Picture 2" descr="Загадочное промо-фото 6 сезона LOST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047999" cy="453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867744"/>
            <a:ext cx="1314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ЛИДЕР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9063" y="2636912"/>
            <a:ext cx="957313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ШУТ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562" y="5790455"/>
            <a:ext cx="1330814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ИЗГОЙ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6029963"/>
            <a:ext cx="2302233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«ШЕСТЁРКА»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72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Кто будет жертвой?</a:t>
            </a:r>
            <a:endParaRPr lang="ru-RU" sz="4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 b="3413"/>
          <a:stretch/>
        </p:blipFill>
        <p:spPr>
          <a:xfrm>
            <a:off x="4932040" y="547942"/>
            <a:ext cx="3270580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32487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4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Кто будет жертвой?</a:t>
            </a:r>
            <a:endParaRPr lang="ru-RU" sz="4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Британский актёр Джуд Ло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7239"/>
          <a:stretch/>
        </p:blipFill>
        <p:spPr bwMode="auto">
          <a:xfrm>
            <a:off x="35496" y="1043717"/>
            <a:ext cx="3020291" cy="36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52" y="1044639"/>
            <a:ext cx="2700000" cy="36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88" y="1052736"/>
            <a:ext cx="2880000" cy="36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8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Какие существуют </a:t>
            </a:r>
            <a:r>
              <a:rPr lang="ru-RU" b="1" i="1" dirty="0" smtClean="0">
                <a:latin typeface="Bookman Old Style" panose="02050604050505020204" pitchFamily="18" charset="0"/>
              </a:rPr>
              <a:t/>
            </a:r>
            <a:br>
              <a:rPr lang="ru-RU" b="1" i="1" dirty="0" smtClean="0">
                <a:latin typeface="Bookman Old Style" panose="02050604050505020204" pitchFamily="18" charset="0"/>
              </a:rPr>
            </a:br>
            <a:r>
              <a:rPr lang="ru-RU" b="1" i="1" dirty="0" smtClean="0">
                <a:latin typeface="Bookman Old Style" panose="02050604050505020204" pitchFamily="18" charset="0"/>
              </a:rPr>
              <a:t>виды </a:t>
            </a:r>
            <a:r>
              <a:rPr lang="ru-RU" b="1" i="1" dirty="0" err="1">
                <a:latin typeface="Bookman Old Style" panose="02050604050505020204" pitchFamily="18" charset="0"/>
              </a:rPr>
              <a:t>буллинга</a:t>
            </a:r>
            <a:r>
              <a:rPr lang="ru-RU" b="1" i="1" dirty="0" smtClean="0">
                <a:latin typeface="Bookman Old Style" panose="02050604050505020204" pitchFamily="18" charset="0"/>
              </a:rPr>
              <a:t>?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5408" y="1600200"/>
            <a:ext cx="4038600" cy="49971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ru-RU" i="1" dirty="0" smtClean="0">
                <a:latin typeface="Bookman Old Style" panose="02050604050505020204" pitchFamily="18" charset="0"/>
              </a:rPr>
              <a:t>Физический</a:t>
            </a:r>
          </a:p>
          <a:p>
            <a:pPr>
              <a:lnSpc>
                <a:spcPct val="160000"/>
              </a:lnSpc>
            </a:pPr>
            <a:r>
              <a:rPr lang="ru-RU" i="1" dirty="0" smtClean="0">
                <a:latin typeface="Bookman Old Style" panose="02050604050505020204" pitchFamily="18" charset="0"/>
              </a:rPr>
              <a:t>Вербальный</a:t>
            </a:r>
          </a:p>
          <a:p>
            <a:pPr>
              <a:lnSpc>
                <a:spcPct val="120000"/>
              </a:lnSpc>
            </a:pPr>
            <a:r>
              <a:rPr lang="ru-RU" i="1" dirty="0" smtClean="0">
                <a:latin typeface="Bookman Old Style" panose="02050604050505020204" pitchFamily="18" charset="0"/>
              </a:rPr>
              <a:t>Социально-психологический</a:t>
            </a:r>
          </a:p>
          <a:p>
            <a:pPr>
              <a:lnSpc>
                <a:spcPct val="160000"/>
              </a:lnSpc>
            </a:pPr>
            <a:r>
              <a:rPr lang="ru-RU" i="1" dirty="0" smtClean="0">
                <a:latin typeface="Bookman Old Style" panose="02050604050505020204" pitchFamily="18" charset="0"/>
              </a:rPr>
              <a:t>Экономический</a:t>
            </a:r>
          </a:p>
          <a:p>
            <a:pPr>
              <a:lnSpc>
                <a:spcPct val="160000"/>
              </a:lnSpc>
            </a:pPr>
            <a:r>
              <a:rPr lang="ru-RU" i="1" dirty="0" err="1" smtClean="0">
                <a:latin typeface="Bookman Old Style" panose="02050604050505020204" pitchFamily="18" charset="0"/>
              </a:rPr>
              <a:t>Кибербуллинг</a:t>
            </a:r>
            <a:endParaRPr lang="ru-RU" i="1" dirty="0" smtClean="0">
              <a:latin typeface="Bookman Old Style" panose="02050604050505020204" pitchFamily="18" charset="0"/>
            </a:endParaRPr>
          </a:p>
          <a:p>
            <a:pPr>
              <a:lnSpc>
                <a:spcPct val="160000"/>
              </a:lnSpc>
            </a:pPr>
            <a:r>
              <a:rPr lang="ru-RU" i="1" dirty="0" err="1" smtClean="0">
                <a:latin typeface="Bookman Old Style" panose="02050604050505020204" pitchFamily="18" charset="0"/>
              </a:rPr>
              <a:t>Буллицид</a:t>
            </a:r>
            <a:endParaRPr lang="ru-RU" i="1" dirty="0" smtClean="0">
              <a:latin typeface="Bookman Old Style" panose="02050604050505020204" pitchFamily="18" charset="0"/>
            </a:endParaRPr>
          </a:p>
          <a:p>
            <a:pPr>
              <a:lnSpc>
                <a:spcPct val="160000"/>
              </a:lnSpc>
            </a:pPr>
            <a:r>
              <a:rPr lang="ru-RU" i="1" dirty="0" err="1" smtClean="0">
                <a:latin typeface="Bookman Old Style" panose="02050604050505020204" pitchFamily="18" charset="0"/>
              </a:rPr>
              <a:t>Скулшутинг</a:t>
            </a:r>
            <a:endParaRPr lang="ru-RU" i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65" y="2271886"/>
            <a:ext cx="4327959" cy="288530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640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Школьный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буллинг</a:t>
            </a:r>
            <a:r>
              <a:rPr lang="ru-RU" b="1" i="1" dirty="0" smtClean="0">
                <a:latin typeface="Bookman Old Style" panose="02050604050505020204" pitchFamily="18" charset="0"/>
              </a:rPr>
              <a:t> сегодня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6"/>
          <a:stretch/>
        </p:blipFill>
        <p:spPr bwMode="auto">
          <a:xfrm>
            <a:off x="998387" y="105324"/>
            <a:ext cx="7462045" cy="514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79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1144</Words>
  <Application>Microsoft Office PowerPoint</Application>
  <PresentationFormat>Экран (4:3)</PresentationFormat>
  <Paragraphs>169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Bookman Old Style</vt:lpstr>
      <vt:lpstr>Calibri</vt:lpstr>
      <vt:lpstr>Lumberjack</vt:lpstr>
      <vt:lpstr>Wingdings</vt:lpstr>
      <vt:lpstr>Тема Office</vt:lpstr>
      <vt:lpstr>Буллинг.  Как остановить травлю.</vt:lpstr>
      <vt:lpstr>Фильм «Чучело» (1983г.)</vt:lpstr>
      <vt:lpstr>Фильм «Кэрри» (1976г.)</vt:lpstr>
      <vt:lpstr>Что такое буллинг</vt:lpstr>
      <vt:lpstr>Буллинг — это часть групповой динамики, которая неизбежно возникает в любом коллективе.</vt:lpstr>
      <vt:lpstr>Кто будет жертвой?</vt:lpstr>
      <vt:lpstr>Кто будет жертвой?</vt:lpstr>
      <vt:lpstr>Какие существуют  виды буллинга?</vt:lpstr>
      <vt:lpstr>Школьный буллинг сегодня</vt:lpstr>
      <vt:lpstr>Скулшутинг  как итог буллинга</vt:lpstr>
      <vt:lpstr>Причины и мотивы буллинга</vt:lpstr>
      <vt:lpstr>Как определить, что ребёнок стал жертвой травли?</vt:lpstr>
      <vt:lpstr>Кто участвует в травле?</vt:lpstr>
      <vt:lpstr>Кто участвует в травле?</vt:lpstr>
      <vt:lpstr>Кто участвует в травле?</vt:lpstr>
      <vt:lpstr>Кто участвует в травле?</vt:lpstr>
      <vt:lpstr>Влияние буллинга на его участников и последствия</vt:lpstr>
      <vt:lpstr>Что получает…</vt:lpstr>
      <vt:lpstr>Что получает…</vt:lpstr>
      <vt:lpstr>Что получает…</vt:lpstr>
      <vt:lpstr>Что получает…</vt:lpstr>
      <vt:lpstr>Что делать ребёнку –  жертве травли?</vt:lpstr>
      <vt:lpstr>Что делать ребёнку –  жертве травли?</vt:lpstr>
      <vt:lpstr>Как вести себя родителям?</vt:lpstr>
      <vt:lpstr>Как вести себя родителям?</vt:lpstr>
      <vt:lpstr>Профилактика  школьного буллинга</vt:lpstr>
      <vt:lpstr>Презентация PowerPoint</vt:lpstr>
      <vt:lpstr>Наталья Цымбаленко «Буллинг. Как остановить травлю ребенка» Издательство «ПИТЕР» </vt:lpstr>
      <vt:lpstr>https://bullying.shkolamoskva.ru/</vt:lpstr>
      <vt:lpstr>https://травлинет.рф/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 Новопольцев</dc:creator>
  <cp:lastModifiedBy>Дмитрий Новопольцев</cp:lastModifiedBy>
  <cp:revision>36</cp:revision>
  <dcterms:created xsi:type="dcterms:W3CDTF">2020-05-27T15:53:55Z</dcterms:created>
  <dcterms:modified xsi:type="dcterms:W3CDTF">2024-01-26T18:48:06Z</dcterms:modified>
</cp:coreProperties>
</file>