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60" r:id="rId2"/>
    <p:sldId id="257" r:id="rId3"/>
    <p:sldId id="258" r:id="rId4"/>
    <p:sldId id="293" r:id="rId5"/>
    <p:sldId id="294" r:id="rId6"/>
    <p:sldId id="259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D3764-C9B3-451C-8628-532EDD2203EC}" type="datetimeFigureOut">
              <a:rPr lang="ru-RU" smtClean="0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570B125D-0358-47FB-B95C-FD80971FBB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92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062F3-AD49-4576-98FC-4B1817D22804}" type="datetimeFigureOut">
              <a:rPr lang="ru-RU" smtClean="0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DD46D-69DF-44A1-82D0-A9A668B3B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5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DBBB7-872F-40F4-B2FB-97454CBCBE54}" type="datetimeFigureOut">
              <a:rPr lang="ru-RU" smtClean="0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49A06-4279-4C28-AD82-C54502E0EB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19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0BD5C-1865-414E-8C6B-76EB3CB94E84}" type="datetimeFigureOut">
              <a:rPr lang="ru-RU" smtClean="0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4A55F-E450-44AC-AE27-BB1F525280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23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43FEB-482D-452F-B217-55E29D7C4BDC}" type="datetimeFigureOut">
              <a:rPr lang="ru-RU" smtClean="0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791DE-CA8A-4C86-8A0B-6236C55D90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0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E098C1-A714-4C68-9E10-87F908F5A79F}" type="datetimeFigureOut">
              <a:rPr lang="ru-RU" smtClean="0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BE224-0E3C-4E6F-B5B7-ADE9BB0FD5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58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A73A8-9BB0-4085-9A63-3E30452544E8}" type="datetimeFigureOut">
              <a:rPr lang="ru-RU" smtClean="0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5CB4C-2762-4C99-A0C6-BCC131B66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50301-DEAA-4BFC-89BD-7A207A3848A7}" type="datetimeFigureOut">
              <a:rPr lang="ru-RU" smtClean="0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DC66A-E2F3-4469-8397-70B58580D8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1B849-BA34-4C1A-A587-E06BDB8AD75C}" type="datetimeFigureOut">
              <a:rPr lang="ru-RU" smtClean="0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1B53C-8B89-41F2-8113-3D2E098700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6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A9A6E-3DBC-48BF-8BF0-07EE6CE89335}" type="datetimeFigureOut">
              <a:rPr lang="ru-RU" smtClean="0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0FEB3-A365-4DE4-A302-B37D9ADBB5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DB3E672-4034-402A-953C-7CF02C2D8707}" type="datetimeFigureOut">
              <a:rPr lang="ru-RU" smtClean="0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556CA-25C8-449A-A18F-F06B4A6D18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20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3F36F2-94AD-499B-A844-805207A8765F}" type="datetimeFigureOut">
              <a:rPr lang="ru-RU" smtClean="0"/>
              <a:pPr>
                <a:defRPr/>
              </a:pPr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7BA73A0-8D56-4FDA-AC96-55695CCDBA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9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A4B23-046B-4DEB-9554-7F7B7276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1115"/>
            <a:ext cx="7619298" cy="105930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      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Василию Андрееву посвящается!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    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D2001B-E345-443D-9354-578A9466853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95" y="1938057"/>
            <a:ext cx="2901113" cy="3867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28675A8-9966-48F9-BBE9-EEE1D5325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060848"/>
            <a:ext cx="3537758" cy="25811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В.В.Андреев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(1861-1918)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Создатель первого  Великорусского оркестра</a:t>
            </a:r>
          </a:p>
        </p:txBody>
      </p:sp>
    </p:spTree>
    <p:extLst>
      <p:ext uri="{BB962C8B-B14F-4D97-AF65-F5344CB8AC3E}">
        <p14:creationId xmlns:p14="http://schemas.microsoft.com/office/powerpoint/2010/main" val="7693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7EA1FA-4504-4A60-91FC-25891054B994}"/>
              </a:ext>
            </a:extLst>
          </p:cNvPr>
          <p:cNvSpPr txBox="1"/>
          <p:nvPr/>
        </p:nvSpPr>
        <p:spPr>
          <a:xfrm>
            <a:off x="5148064" y="692696"/>
            <a:ext cx="34445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Популярность оркестра стремительно росла. С большой теплотой отнесся к  нему русский император Николай II и его семья. </a:t>
            </a:r>
          </a:p>
          <a:p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В.Андреев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лично давал уроки игры на домре цесаревичу Алексею, вслед за которым играть на русских  народных   инструментах пожелали и другие Романовы. </a:t>
            </a:r>
          </a:p>
        </p:txBody>
      </p:sp>
      <p:pic>
        <p:nvPicPr>
          <p:cNvPr id="11266" name="Picture 2" descr="Великая княгиня Ксения Александровна, великий князь Александр Михайлович, их дети Ирина и Андрей">
            <a:extLst>
              <a:ext uri="{FF2B5EF4-FFF2-40B4-BE49-F238E27FC236}">
                <a16:creationId xmlns:a16="http://schemas.microsoft.com/office/drawing/2014/main" id="{58B67810-07D6-4D86-BDE7-169980AB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608512" cy="4064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0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F1C101-7D0B-4A6C-94F3-6D20A97A1EAA}"/>
              </a:ext>
            </a:extLst>
          </p:cNvPr>
          <p:cNvSpPr txBox="1"/>
          <p:nvPr/>
        </p:nvSpPr>
        <p:spPr>
          <a:xfrm>
            <a:off x="1002173" y="3832033"/>
            <a:ext cx="701668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Выступления Великорусского оркестра проходили с небывалым успехом. Музыкантов встречали овациями, требуя многократно играть на бис.   Зарубежные гастроли оркестра изменили представление европейцев о России и буквально влюбили их в</a:t>
            </a:r>
          </a:p>
          <a:p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      Русскую культуру.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1A788DD-3942-4C6F-A645-4ECA874F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016689" cy="3571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1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3E07D-9D86-46DB-B29A-3ED7B8678DF3}"/>
              </a:ext>
            </a:extLst>
          </p:cNvPr>
          <p:cNvSpPr txBox="1"/>
          <p:nvPr/>
        </p:nvSpPr>
        <p:spPr>
          <a:xfrm>
            <a:off x="5652120" y="332656"/>
            <a:ext cx="314269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Парижская Академия изящных искусств присудила Василию Андрееву звание Академика за вклад в мировую музыку.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Во Франции Андреев был награжден высшей государственной наградой – Орденом почетного легиона, а также получил золотую медаль  на Всемирной выставке в Париже.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C0871D6-4CC9-4F98-8819-8AFFB3F2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2" y="457185"/>
            <a:ext cx="5223493" cy="3403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5FC384-6C66-4ABB-A4EE-28AC3441A5AF}"/>
              </a:ext>
            </a:extLst>
          </p:cNvPr>
          <p:cNvSpPr txBox="1"/>
          <p:nvPr/>
        </p:nvSpPr>
        <p:spPr>
          <a:xfrm>
            <a:off x="760376" y="3861048"/>
            <a:ext cx="44011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Великорусский оркестр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на Всемирной выставке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в Париже.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108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89B282-AED9-44D0-83D8-15721B18CC96}"/>
              </a:ext>
            </a:extLst>
          </p:cNvPr>
          <p:cNvSpPr txBox="1"/>
          <p:nvPr/>
        </p:nvSpPr>
        <p:spPr>
          <a:xfrm>
            <a:off x="4932040" y="332656"/>
            <a:ext cx="37108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 жизни Андреева и его коллектива были и непростые периоды, но их всегда удавалось преодолеть благодаря стараниям Василия Васильевича.  Всего себя без остатка отдавал он искусству. «Своей семьи у него не было. Он весь был в музыке», – вспоминает писатель Леонид Ленч, отец которого играл в Великорусском оркестре и хорошо знал  Андреева.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1B000D-469A-4FD5-B98A-8C779EF3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1221" y="620688"/>
            <a:ext cx="4261189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802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F3EF13-5612-4381-8859-395F38C8B741}"/>
              </a:ext>
            </a:extLst>
          </p:cNvPr>
          <p:cNvSpPr txBox="1"/>
          <p:nvPr/>
        </p:nvSpPr>
        <p:spPr>
          <a:xfrm>
            <a:off x="2627784" y="476672"/>
            <a:ext cx="61738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Жизнь музыканта оборвалась так же внезапно, как начался его взлет. В конце 1918 года он выступал на Северном фронте перед частями Красной Армии, где очень сильно простудился. Состояние быстро ухудшалось.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В.Андреева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доставили в Петербург. 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После нескольких недель борьбы с болезнью, музыкант скончался в возрасте 57 лет.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Могила Василия Васильевича находится в Александро-Невской Лавре в некрополе мастеров искусств XIX века рядом с захоронениями   П. И. Чайковского и   А. Г. Рубинштейна.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A7948-70EB-454C-8808-0B03B3DA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980728" y="-747464"/>
            <a:ext cx="4608512" cy="680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91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A4B23-046B-4DEB-9554-7F7B7276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otype Corsiva" panose="03010101010201010101" pitchFamily="66" charset="0"/>
              </a:rPr>
              <a:t>      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Василию Андрееву 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посвящается!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80800C6-833A-4FBB-BF69-7FFCD22C6B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90" y="1988840"/>
            <a:ext cx="315559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28675A8-9966-48F9-BBE9-EEE1D5325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2204864"/>
            <a:ext cx="3483864" cy="258114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Имя Андреева – как русский национальный гимн. Услышав его, каждый русский должен встать!»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</a:t>
            </a: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В.Гаврилин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45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>
            <a:extLst>
              <a:ext uri="{FF2B5EF4-FFF2-40B4-BE49-F238E27FC236}">
                <a16:creationId xmlns:a16="http://schemas.microsoft.com/office/drawing/2014/main" id="{9AAB6A2F-3A1F-4A96-8B25-AFAEA23AE439}"/>
              </a:ext>
            </a:extLst>
          </p:cNvPr>
          <p:cNvSpPr txBox="1">
            <a:spLocks/>
          </p:cNvSpPr>
          <p:nvPr/>
        </p:nvSpPr>
        <p:spPr>
          <a:xfrm>
            <a:off x="4860032" y="548680"/>
            <a:ext cx="3761184" cy="34944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 биографии и творчестве Василия Васильевича Андреева написано немало книг и статей, снят художественный фильм и несколько телепередач. Очень много сказано о бесценном вкладе 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В.Андреева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в отечественную и мировую музыкальную культуру.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4E89AF-AACF-4130-839D-DBF329B41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4" y="116632"/>
            <a:ext cx="4032447" cy="516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12B3F0-71C7-4178-A6D6-E179564468E4}"/>
              </a:ext>
            </a:extLst>
          </p:cNvPr>
          <p:cNvSpPr txBox="1"/>
          <p:nvPr/>
        </p:nvSpPr>
        <p:spPr>
          <a:xfrm>
            <a:off x="755576" y="5259067"/>
            <a:ext cx="3672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Памятник балалайке в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г.Бежецке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818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>
            <a:extLst>
              <a:ext uri="{FF2B5EF4-FFF2-40B4-BE49-F238E27FC236}">
                <a16:creationId xmlns:a16="http://schemas.microsoft.com/office/drawing/2014/main" id="{19285908-91A0-45CD-B3E8-EBD6246645FC}"/>
              </a:ext>
            </a:extLst>
          </p:cNvPr>
          <p:cNvSpPr txBox="1">
            <a:spLocks/>
          </p:cNvSpPr>
          <p:nvPr/>
        </p:nvSpPr>
        <p:spPr>
          <a:xfrm>
            <a:off x="755576" y="4554505"/>
            <a:ext cx="7848872" cy="36547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Василий Васильевич Андреев родился 15 января 1861г.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В уездном городе Бежецке,      Тверской губернии.</a:t>
            </a:r>
          </a:p>
        </p:txBody>
      </p:sp>
      <p:pic>
        <p:nvPicPr>
          <p:cNvPr id="3" name="Содержимое 6">
            <a:extLst>
              <a:ext uri="{FF2B5EF4-FFF2-40B4-BE49-F238E27FC236}">
                <a16:creationId xmlns:a16="http://schemas.microsoft.com/office/drawing/2014/main" id="{01F74753-2B43-4818-A366-D846E3754FBF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6336704" cy="455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035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C916BD-CEC3-4250-9ADE-94429FDC5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744416" cy="473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4557D6-2F98-4347-9C6F-4941EE5455CD}"/>
              </a:ext>
            </a:extLst>
          </p:cNvPr>
          <p:cNvSpPr txBox="1"/>
          <p:nvPr/>
        </p:nvSpPr>
        <p:spPr>
          <a:xfrm>
            <a:off x="539552" y="4926719"/>
            <a:ext cx="3456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Василий Андреев в селе Марьино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DB81D-0928-4FF0-9176-E8FAEB8B4966}"/>
              </a:ext>
            </a:extLst>
          </p:cNvPr>
          <p:cNvSpPr txBox="1"/>
          <p:nvPr/>
        </p:nvSpPr>
        <p:spPr>
          <a:xfrm>
            <a:off x="4551287" y="116632"/>
            <a:ext cx="39217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Летние месяцы он часто проводил в своем имении, в селе Марьино. Именно там он впервые услышал балалайку. Событие это стало судьбоносным для него 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«Я вдруг услыхал неведомые для меня звуки.   Игрок наигрывал плясовую песню, вначале довольно медленно, а потом все быстрее и быстрее. Звуки разгорались все ярче, мелодия лилась полная ритма, неудержимо подталкивая к пляске».</a:t>
            </a:r>
          </a:p>
        </p:txBody>
      </p:sp>
    </p:spTree>
    <p:extLst>
      <p:ext uri="{BB962C8B-B14F-4D97-AF65-F5344CB8AC3E}">
        <p14:creationId xmlns:p14="http://schemas.microsoft.com/office/powerpoint/2010/main" val="21669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балалаечние Антип.jpg">
            <a:extLst>
              <a:ext uri="{FF2B5EF4-FFF2-40B4-BE49-F238E27FC236}">
                <a16:creationId xmlns:a16="http://schemas.microsoft.com/office/drawing/2014/main" id="{D77DF27E-6B3C-4D41-9F93-9ADBFE31F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797978" y="145903"/>
            <a:ext cx="3396988" cy="488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4557D6-2F98-4347-9C6F-4941EE5455CD}"/>
              </a:ext>
            </a:extLst>
          </p:cNvPr>
          <p:cNvSpPr txBox="1"/>
          <p:nvPr/>
        </p:nvSpPr>
        <p:spPr>
          <a:xfrm>
            <a:off x="1043608" y="4941168"/>
            <a:ext cx="2572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Крестьянин Антип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DB81D-0928-4FF0-9176-E8FAEB8B4966}"/>
              </a:ext>
            </a:extLst>
          </p:cNvPr>
          <p:cNvSpPr txBox="1"/>
          <p:nvPr/>
        </p:nvSpPr>
        <p:spPr>
          <a:xfrm>
            <a:off x="5200650" y="457025"/>
            <a:ext cx="29629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«На ступенях крыльца сидел наш работник - крестьянин Антип и играл на балалайке! Помню, что тогда же, как каленым железом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выжглась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в мозгу мысль:  «Играть самому и довести игру на балалайке до совершенства!»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В.Андреев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2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4557D6-2F98-4347-9C6F-4941EE5455CD}"/>
              </a:ext>
            </a:extLst>
          </p:cNvPr>
          <p:cNvSpPr txBox="1"/>
          <p:nvPr/>
        </p:nvSpPr>
        <p:spPr>
          <a:xfrm>
            <a:off x="203548" y="4149080"/>
            <a:ext cx="45124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Балалайки: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усовершенствованная         и крестьянская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                самодельная 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DB81D-0928-4FF0-9176-E8FAEB8B4966}"/>
              </a:ext>
            </a:extLst>
          </p:cNvPr>
          <p:cNvSpPr txBox="1"/>
          <p:nvPr/>
        </p:nvSpPr>
        <p:spPr>
          <a:xfrm>
            <a:off x="5076056" y="845629"/>
            <a:ext cx="36724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Главной заслугой 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В.Андреева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стало усовершенствование старинной русской балалайки, а впоследствии - домры и гуслей. Он поднял их до академических концертных инструментов. </a:t>
            </a:r>
          </a:p>
        </p:txBody>
      </p:sp>
      <p:pic>
        <p:nvPicPr>
          <p:cNvPr id="7" name="Содержимое 4" descr="народн и усоверш балалайка.jpg">
            <a:extLst>
              <a:ext uri="{FF2B5EF4-FFF2-40B4-BE49-F238E27FC236}">
                <a16:creationId xmlns:a16="http://schemas.microsoft.com/office/drawing/2014/main" id="{93C08002-0DC7-4976-97CA-BD944ED8CB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220"/>
          <a:stretch>
            <a:fillRect/>
          </a:stretch>
        </p:blipFill>
        <p:spPr>
          <a:xfrm>
            <a:off x="203548" y="243426"/>
            <a:ext cx="4440460" cy="38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3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фото кружка.jpg">
            <a:extLst>
              <a:ext uri="{FF2B5EF4-FFF2-40B4-BE49-F238E27FC236}">
                <a16:creationId xmlns:a16="http://schemas.microsoft.com/office/drawing/2014/main" id="{42688413-B621-4472-A72B-E92A9F276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68" y="1203479"/>
            <a:ext cx="5854460" cy="326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969507-9786-45E0-B863-C30CBAA498F0}"/>
              </a:ext>
            </a:extLst>
          </p:cNvPr>
          <p:cNvSpPr txBox="1"/>
          <p:nvPr/>
        </p:nvSpPr>
        <p:spPr>
          <a:xfrm>
            <a:off x="1466978" y="4534908"/>
            <a:ext cx="334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Семейство балалаек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8C914-3287-4653-9CF8-D425C4D4E1A4}"/>
              </a:ext>
            </a:extLst>
          </p:cNvPr>
          <p:cNvSpPr txBox="1"/>
          <p:nvPr/>
        </p:nvSpPr>
        <p:spPr>
          <a:xfrm>
            <a:off x="6372200" y="1826679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Затем он создал целые  семейства балалаек и домр,  различных по размеру и звучанию.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230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4557D6-2F98-4347-9C6F-4941EE5455CD}"/>
              </a:ext>
            </a:extLst>
          </p:cNvPr>
          <p:cNvSpPr txBox="1"/>
          <p:nvPr/>
        </p:nvSpPr>
        <p:spPr>
          <a:xfrm>
            <a:off x="1058213" y="4671934"/>
            <a:ext cx="3139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Иллюстрация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  Леонида Константинова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DB81D-0928-4FF0-9176-E8FAEB8B4966}"/>
              </a:ext>
            </a:extLst>
          </p:cNvPr>
          <p:cNvSpPr txBox="1"/>
          <p:nvPr/>
        </p:nvSpPr>
        <p:spPr>
          <a:xfrm>
            <a:off x="5141215" y="908720"/>
            <a:ext cx="34556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Василий Андреев был влюблен в Россию, в русский народ, в русское искусство. Он даже одевался летом в русский кафтан старинного покроя, накинутый на плечи, в русскую алую или белую рубаху с цветным шелковым пояском, шаровары и высокие сапоги.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765E88-E8CB-48F7-801A-35BB378E56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7" y="639486"/>
            <a:ext cx="475252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30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3DB81D-0928-4FF0-9176-E8FAEB8B4966}"/>
              </a:ext>
            </a:extLst>
          </p:cNvPr>
          <p:cNvSpPr txBox="1"/>
          <p:nvPr/>
        </p:nvSpPr>
        <p:spPr>
          <a:xfrm>
            <a:off x="4572000" y="461257"/>
            <a:ext cx="364872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 столице же  Андреев представал в совершенно ином стиле. 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Петербургское общество считало Василия Васильевича образцом мужской элегантности.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В.Андреевым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восхищались и русские и  европейцы, его ценили и уважали на Родине и за рубежом. Он обладал каким-то магическим влиянием на свой оркестр. </a:t>
            </a:r>
          </a:p>
        </p:txBody>
      </p:sp>
      <p:pic>
        <p:nvPicPr>
          <p:cNvPr id="4098" name="Picture 2" descr="Василий Андреев">
            <a:extLst>
              <a:ext uri="{FF2B5EF4-FFF2-40B4-BE49-F238E27FC236}">
                <a16:creationId xmlns:a16="http://schemas.microsoft.com/office/drawing/2014/main" id="{F5D7311E-1553-49D2-B223-B182B2D15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3528392" cy="5582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9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484</TotalTime>
  <Words>657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Monotype Corsiva</vt:lpstr>
      <vt:lpstr>Галерея</vt:lpstr>
      <vt:lpstr>          Василию Андрееву посвящается!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Василию Андрееву                    посвящается!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Дарёна</dc:creator>
  <cp:lastModifiedBy>Марина</cp:lastModifiedBy>
  <cp:revision>71</cp:revision>
  <dcterms:modified xsi:type="dcterms:W3CDTF">2024-01-17T15:54:38Z</dcterms:modified>
</cp:coreProperties>
</file>