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66" r:id="rId15"/>
    <p:sldId id="273" r:id="rId16"/>
    <p:sldId id="267" r:id="rId17"/>
    <p:sldId id="274" r:id="rId18"/>
    <p:sldId id="276" r:id="rId19"/>
    <p:sldId id="275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7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5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26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1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65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6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2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8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2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7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7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9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CD1B-4276-49BC-95C7-401CDC7A3581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E53D98-9BE0-41A3-A57A-B323646C8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/5/0231/5_0231-3.shtml#book_page_top" TargetMode="External"/><Relationship Id="rId2" Type="http://schemas.openxmlformats.org/officeDocument/2006/relationships/hyperlink" Target="http://static.government.ru/media/files/8qqYUwwzHUxzVkH1jsKAErrx&#160;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portal.ru/statya18389.html?ysclid=lsu3lbox8p877892886" TargetMode="External"/><Relationship Id="rId2" Type="http://schemas.openxmlformats.org/officeDocument/2006/relationships/hyperlink" Target="http://sociosphera.com/publication/conference/2020/86/nravstvennopatrioticheskoe_vospitanie_detej_s_tyazhelymi_narusheniyami_rechi_na_logopedicheskih_zanyatiyah1/?ysclid=lsu27ymg4x39603279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001" y="163287"/>
            <a:ext cx="8915399" cy="9993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Муниципальное бюджетное дошкольное образовательное учреждение «Детский сад №135  комбинированного вида г. Владивостока»</a:t>
            </a:r>
            <a:br>
              <a:rPr lang="ru-RU" sz="2000" dirty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000" y="1759859"/>
            <a:ext cx="8915399" cy="112628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dirty="0">
                <a:latin typeface="Georgia" panose="02040502050405020303" pitchFamily="18" charset="0"/>
              </a:rPr>
              <a:t>Нравственно-патриотическое воспитание детей дошкольного возраста с ТНР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394" y="5070455"/>
            <a:ext cx="1103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Georgia" panose="02040502050405020303" pitchFamily="18" charset="0"/>
              </a:rPr>
              <a:t>Из опыта работы воспитателей</a:t>
            </a:r>
          </a:p>
          <a:p>
            <a:pPr algn="r"/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Помелиной</a:t>
            </a:r>
            <a:r>
              <a:rPr lang="ru-RU" sz="2000" dirty="0">
                <a:latin typeface="Georgia" panose="02040502050405020303" pitchFamily="18" charset="0"/>
              </a:rPr>
              <a:t> Л. Е., </a:t>
            </a:r>
            <a:r>
              <a:rPr lang="ru-RU" sz="2000" dirty="0" err="1">
                <a:latin typeface="Georgia" panose="02040502050405020303" pitchFamily="18" charset="0"/>
              </a:rPr>
              <a:t>Сухий</a:t>
            </a:r>
            <a:r>
              <a:rPr lang="ru-RU" sz="2000" dirty="0">
                <a:latin typeface="Georgia" panose="02040502050405020303" pitchFamily="18" charset="0"/>
              </a:rPr>
              <a:t> Т. П.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273334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212733"/>
            <a:ext cx="3359953" cy="2530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10" y="212732"/>
            <a:ext cx="3359953" cy="2530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2916740"/>
            <a:ext cx="4888309" cy="3681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1" y="2929803"/>
            <a:ext cx="5410822" cy="3668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5" y="212732"/>
            <a:ext cx="3167791" cy="25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3782103"/>
            <a:ext cx="4987176" cy="28146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4217" y="412042"/>
            <a:ext cx="10306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Знакомство с родным краем</a:t>
            </a:r>
            <a:r>
              <a:rPr lang="ru-RU" sz="2800" dirty="0" smtClean="0"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sz="28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Знакомство с природными объектами родного края;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Географическое положение Приморского края;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Города Приморского края;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Герб, флаг;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Профессии людей, проживающих на территории Приморского края;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Красная </a:t>
            </a:r>
            <a:r>
              <a:rPr lang="ru-RU" sz="2800" dirty="0" smtClean="0">
                <a:latin typeface="Georgia" panose="02040502050405020303" pitchFamily="18" charset="0"/>
              </a:rPr>
              <a:t>книга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Georgia" panose="02040502050405020303" pitchFamily="18" charset="0"/>
              </a:rPr>
              <a:t>Лэпбук</a:t>
            </a:r>
            <a:r>
              <a:rPr lang="ru-RU" sz="2800" dirty="0" smtClean="0">
                <a:latin typeface="Georgia" panose="02040502050405020303" pitchFamily="18" charset="0"/>
              </a:rPr>
              <a:t> «Моё родное Приморье»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Портрет губернатора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 Карта Приморского края 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4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90" y="242058"/>
            <a:ext cx="10567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5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Наполнение уголка патриотического воспитания по теме: «Родной край»: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kern="150" dirty="0">
                <a:latin typeface="Georgia" panose="02040502050405020303" pitchFamily="18" charset="0"/>
                <a:ea typeface="OpenSymbol"/>
                <a:cs typeface="OpenSymbol"/>
              </a:rPr>
              <a:t>Карта, герб, флаг Приморского края.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kern="150" dirty="0">
                <a:latin typeface="Georgia" panose="02040502050405020303" pitchFamily="18" charset="0"/>
                <a:ea typeface="OpenSymbol"/>
                <a:cs typeface="OpenSymbol"/>
              </a:rPr>
              <a:t>Тематический альбом «Наш край» с фотографиями, открытками и иллюстрациями красоты и природного богатства Приморского края.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kern="150" dirty="0">
                <a:latin typeface="Georgia" panose="02040502050405020303" pitchFamily="18" charset="0"/>
                <a:ea typeface="OpenSymbol"/>
                <a:cs typeface="OpenSymbol"/>
              </a:rPr>
              <a:t>Флора и фауна Приморского края.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kern="150" dirty="0">
                <a:latin typeface="Georgia" panose="02040502050405020303" pitchFamily="18" charset="0"/>
                <a:ea typeface="OpenSymbol"/>
                <a:cs typeface="OpenSymbol"/>
              </a:rPr>
              <a:t>«Природные достопримечательности», «Морское побережье», «Ботанический сад»,  «Торговый порт», «Корабельная набережная», «Гордость края- его люди.», «Города Приморского края», «Изделия народных промыслов</a:t>
            </a:r>
            <a:r>
              <a:rPr lang="ru-RU" sz="2800" kern="150" dirty="0" smtClean="0">
                <a:latin typeface="Georgia" panose="02040502050405020303" pitchFamily="18" charset="0"/>
                <a:ea typeface="OpenSymbol"/>
                <a:cs typeface="OpenSymbol"/>
              </a:rPr>
              <a:t>».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Georgia" panose="02040502050405020303" pitchFamily="18" charset="0"/>
              </a:rPr>
              <a:t>Лэпбук</a:t>
            </a:r>
            <a:r>
              <a:rPr lang="ru-RU" sz="2800" dirty="0">
                <a:latin typeface="Georgia" panose="02040502050405020303" pitchFamily="18" charset="0"/>
              </a:rPr>
              <a:t> «Моё родное Приморье»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Портрет </a:t>
            </a:r>
            <a:r>
              <a:rPr lang="ru-RU" sz="2800" dirty="0" smtClean="0">
                <a:latin typeface="Georgia" panose="02040502050405020303" pitchFamily="18" charset="0"/>
              </a:rPr>
              <a:t>губернатора </a:t>
            </a:r>
            <a:endParaRPr lang="ru-RU" sz="2800" dirty="0">
              <a:latin typeface="Georgia" panose="02040502050405020303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kern="150" dirty="0">
              <a:latin typeface="Georgia" panose="02040502050405020303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8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79541"/>
            <a:ext cx="5692570" cy="3212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76" y="3407487"/>
            <a:ext cx="5812971" cy="3280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1" y="379540"/>
            <a:ext cx="5113928" cy="2886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675657"/>
            <a:ext cx="4885508" cy="30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394" y="158820"/>
            <a:ext cx="107246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Виды работ и самостоятельная деятельность детей в уголке патриотического воспитания по теме «Мой родной Владивосток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На занятиях с детьми с ТНР и в свободное от занятий время применяются следующие формы работы: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беседы,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рассказы,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ситуативные разговоры;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тематические презентации;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дидактические игры и упражнения;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сюжетно-ролевые игры и подвижные игры;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просмотр (слушание) и обсуждение видеофильмов (стихотворений, песен);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чтение и обсуждение тематических произведений, сказок; 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091" y="226483"/>
            <a:ext cx="106331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изготовление атрибутов для сюжетно-ролевых </a:t>
            </a:r>
            <a:r>
              <a:rPr lang="ru-RU" sz="2800" dirty="0" smtClean="0">
                <a:latin typeface="Georgia" panose="02040502050405020303" pitchFamily="18" charset="0"/>
              </a:rPr>
              <a:t>игр;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викторины</a:t>
            </a:r>
            <a:r>
              <a:rPr lang="ru-RU" sz="2800" dirty="0">
                <a:latin typeface="Georgia" panose="02040502050405020303" pitchFamily="18" charset="0"/>
              </a:rPr>
              <a:t>;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загадок;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Georgia" panose="02040502050405020303" pitchFamily="18" charset="0"/>
              </a:rPr>
              <a:t>инсценирование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и драматизация отрывков тематических художественных произведений;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разучивание </a:t>
            </a:r>
            <a:r>
              <a:rPr lang="ru-RU" sz="2800" dirty="0">
                <a:latin typeface="Georgia" panose="02040502050405020303" pitchFamily="18" charset="0"/>
              </a:rPr>
              <a:t>стихотворений;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объяснение </a:t>
            </a:r>
            <a:r>
              <a:rPr lang="ru-RU" sz="2800" dirty="0">
                <a:latin typeface="Georgia" panose="02040502050405020303" pitchFamily="18" charset="0"/>
              </a:rPr>
              <a:t>пословиц и поговорок.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46" y="2220686"/>
            <a:ext cx="3273323" cy="4349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" y="3511642"/>
            <a:ext cx="2303791" cy="3058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1" y="3511642"/>
            <a:ext cx="4061711" cy="30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846" y="224135"/>
            <a:ext cx="103065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Виды работ и самостоятельная деятельность детей в уголке патриотического воспитания по теме «Мое родное Приморье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Проведение народных и календарных праздников.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Рассказы и беседы.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Рассматривание иллюстраций, книг, открыток.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Прослушивание  аудиозаписей  (патриотические) Гимн, баллады, песни.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Тематические выставки, экспозиции.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Проектирование.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Общественно- полезный труд.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Экскурсии и целевые прогулки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Творческая мастерская.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 </a:t>
            </a:r>
          </a:p>
          <a:p>
            <a:pPr algn="just"/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9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3" y="0"/>
            <a:ext cx="108029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	Речь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— важное средство ребенка в познании окружающего мира. </a:t>
            </a: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На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занятиях мы работаем над системой развития речи по следующим направлениям: </a:t>
            </a:r>
            <a:endParaRPr lang="ru-RU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правильное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звукопроизношение</a:t>
            </a: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обогащение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словарного запаса детей</a:t>
            </a: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лексико-грамматический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строй речи; </a:t>
            </a:r>
            <a:endParaRPr lang="ru-RU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развитие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связной речи.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	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 данном направлении по выше указанным </a:t>
            </a:r>
            <a:r>
              <a:rPr lang="ru-RU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направлениям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подбираются задания и упражнения (пословицы, поговорки,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чистоговорки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речевые и пальчиковые игры). </a:t>
            </a:r>
            <a:endParaRPr lang="ru-RU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ru-RU" dirty="0" smtClean="0"/>
              <a:t> 	</a:t>
            </a:r>
            <a:r>
              <a:rPr lang="ru-RU" sz="2800" dirty="0" smtClean="0">
                <a:latin typeface="Georgia" panose="02040502050405020303" pitchFamily="18" charset="0"/>
              </a:rPr>
              <a:t>Например</a:t>
            </a:r>
            <a:r>
              <a:rPr lang="ru-RU" sz="2800" dirty="0">
                <a:latin typeface="Georgia" panose="02040502050405020303" pitchFamily="18" charset="0"/>
              </a:rPr>
              <a:t>: АША-АША-АША — Россия — Родина наша; ЕЧЬ-ЕЧЬ-ЕЧЬ — Родину будем беречь; ТРУ-ТРУ-ТРУ — защитим страну и т. д.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	Преобразование </a:t>
            </a:r>
            <a:r>
              <a:rPr lang="ru-RU" sz="2800" dirty="0">
                <a:latin typeface="Georgia" panose="02040502050405020303" pitchFamily="18" charset="0"/>
              </a:rPr>
              <a:t>прилагательных от </a:t>
            </a:r>
            <a:r>
              <a:rPr lang="ru-RU" sz="2800" dirty="0" smtClean="0">
                <a:latin typeface="Georgia" panose="02040502050405020303" pitchFamily="18" charset="0"/>
              </a:rPr>
              <a:t>существительных: город – городской; улица – уличный; море – морской; Приморье – приморский и т. д.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1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138">
            <a:off x="5300947" y="3667884"/>
            <a:ext cx="2331305" cy="3098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177798"/>
            <a:ext cx="2933156" cy="3910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81" y="177798"/>
            <a:ext cx="2909752" cy="3910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51" y="177798"/>
            <a:ext cx="3010417" cy="3997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6297">
            <a:off x="1734051" y="3759839"/>
            <a:ext cx="2264634" cy="3009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5235">
            <a:off x="8750622" y="3491750"/>
            <a:ext cx="2203374" cy="29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1" y="365759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	Образование глаголов от существительных: рыбак – ловит, моряк – плавает; военный – защищает и т. д.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	</a:t>
            </a:r>
            <a:r>
              <a:rPr lang="ru-RU" sz="2800" dirty="0">
                <a:latin typeface="Georgia" panose="02040502050405020303" pitchFamily="18" charset="0"/>
              </a:rPr>
              <a:t>Работая над развитием связной речи мы закрепляем с детьми новые слова. Строим с ними фразы и предложения. Учимся составлять рассказы по сюжетной картинке, по </a:t>
            </a:r>
            <a:r>
              <a:rPr lang="ru-RU" sz="2800" dirty="0" err="1" smtClean="0">
                <a:latin typeface="Georgia" panose="02040502050405020303" pitchFamily="18" charset="0"/>
              </a:rPr>
              <a:t>мнемотаблице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	</a:t>
            </a:r>
            <a:r>
              <a:rPr lang="ru-RU" sz="2800" dirty="0">
                <a:latin typeface="Georgia" panose="02040502050405020303" pitchFamily="18" charset="0"/>
              </a:rPr>
              <a:t>Анализируя итоги работы по данному </a:t>
            </a:r>
            <a:r>
              <a:rPr lang="ru-RU" sz="2800" dirty="0" smtClean="0">
                <a:latin typeface="Georgia" panose="02040502050405020303" pitchFamily="18" charset="0"/>
              </a:rPr>
              <a:t>направлению, </a:t>
            </a:r>
            <a:r>
              <a:rPr lang="ru-RU" sz="2800" dirty="0">
                <a:latin typeface="Georgia" panose="02040502050405020303" pitchFamily="18" charset="0"/>
              </a:rPr>
              <a:t>мы отмечаем, что его содержание способствует формированию у детей нравственно-патриотических качеств, помогает им осознать себя неотъемлемой частью своей малой родины, вызывает желание участвовать в добрых делах на благо окружающих людей. </a:t>
            </a:r>
          </a:p>
          <a:p>
            <a:r>
              <a:rPr lang="ru-RU" sz="2800" dirty="0">
                <a:latin typeface="Georgia" panose="02040502050405020303" pitchFamily="18" charset="0"/>
              </a:rPr>
              <a:t>	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1501286"/>
            <a:ext cx="10593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smtClean="0">
                <a:solidFill>
                  <a:srgbClr val="462715"/>
                </a:solidFill>
                <a:latin typeface="georgia" panose="02040502050405020303" pitchFamily="18" charset="0"/>
              </a:rPr>
              <a:t>Дети с ТНР – это особая категория детей с нарушениями всех компонентов речи при сохранном слухе и первично сохранном интеллекте. Дети, у которых стойкое речевое расстройство сочетается с различными особенностями психической деятельности. Общее недоразвитие речи (ОНР) представляет собой нарушение, охватывающее как фонетико-фонематическую, так и лексико-грамматическую системы языка. I уровень развития речи характеризуется отсутствием общеупотребительной речи, речевые средства ребенка ограничены, активный словарь практически не сформирован и состоит из звукоподражаний, звуко-комплексов, лепетных слов, высказывания сопровождаются жестами и мимикой.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1120" y="182026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</a:t>
            </a:r>
            <a:r>
              <a:rPr lang="ru-RU" sz="2000" dirty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и не может быть  никакой другой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объединяющей </a:t>
            </a:r>
            <a:r>
              <a:rPr lang="ru-RU" sz="2000" dirty="0" smtClean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ru-RU" sz="2000" dirty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кроме патриотизма.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18181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В. Путин</a:t>
            </a: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532" y="231525"/>
            <a:ext cx="10280468" cy="602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spcAft>
                <a:spcPts val="300"/>
              </a:spcAft>
            </a:pPr>
            <a:r>
              <a:rPr lang="ru-RU" sz="2800" b="1" spc="30" dirty="0" smtClean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Список, использованных источников</a:t>
            </a:r>
            <a:endParaRPr lang="ru-RU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«Патриотическое воспитание граждан Российской Федерации на 2016 – 2020 годы» [Электронный ресурс]. // URL: </a:t>
            </a:r>
            <a:r>
              <a:rPr lang="ru-RU" sz="2800" u="sng" dirty="0">
                <a:solidFill>
                  <a:srgbClr val="DB310D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http://static.government.ru/media/files/8qqYUwwzHUxzVkH1jsKAErrx </a:t>
            </a: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2dE4q0ws.pdf</a:t>
            </a:r>
            <a:endParaRPr lang="ru-RU" sz="2800" dirty="0">
              <a:solidFill>
                <a:srgbClr val="462715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800" dirty="0" err="1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Р.И., Серебрякова, Н.В. Коррекция общего недоразвития речи у дошкольников (формирование лексики и грамматического строя) [Электронный ресурс]. СПб.: СОЮЗ, 1999. 160 с. // URL: </a:t>
            </a:r>
            <a:r>
              <a:rPr lang="ru-RU" sz="2800" u="sng" dirty="0">
                <a:solidFill>
                  <a:srgbClr val="DB310D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http://pedlib.ru/Books/5/0231/5_0231-3.shtml#book_page_top</a:t>
            </a:r>
            <a:endParaRPr lang="ru-RU" sz="2800" dirty="0">
              <a:solidFill>
                <a:srgbClr val="462715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Ушинский К.Д. Детский мир и хрестоматия. СПб.: ООО «Золотой век», 1997. 416 с.</a:t>
            </a:r>
            <a:endParaRPr lang="ru-RU" sz="2800" dirty="0">
              <a:solidFill>
                <a:srgbClr val="46271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5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349" y="379928"/>
            <a:ext cx="10162901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Филичева</a:t>
            </a: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Т.Б., Чиркина, Г.В. Подготовка к школе детей с общим недоразвитием речи в условиях специального детского сада. М.: МГЗПИ, 1991. 188с.</a:t>
            </a:r>
            <a:endParaRPr lang="ru-RU" sz="2800" dirty="0">
              <a:solidFill>
                <a:srgbClr val="462715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http://sociosphera.com/publication/conference/2020/86/nravstvennopatrioticheskoe_vospitanie_detej_s_tyazhelymi_narusheniyami_rechi_na_logopedicheskih_zanyatiyah1/?</a:t>
            </a:r>
            <a:r>
              <a:rPr lang="ru-RU" sz="2800" u="sng" dirty="0" smtClean="0">
                <a:solidFill>
                  <a:srgbClr val="0000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ysclid=lsu27ymg4x396032791</a:t>
            </a:r>
            <a:endParaRPr lang="ru-RU" sz="2800" u="sng" dirty="0" smtClean="0">
              <a:solidFill>
                <a:srgbClr val="0000FF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800"/>
              </a:spcAft>
              <a:buAutoNum type="arabicPeriod" startAt="5"/>
            </a:pPr>
            <a:r>
              <a:rPr lang="ru-RU" sz="2800" u="sng" dirty="0" smtClean="0">
                <a:latin typeface="Georgia" panose="02040502050405020303" pitchFamily="18" charset="0"/>
                <a:hlinkClick r:id="rId3"/>
              </a:rPr>
              <a:t>https</a:t>
            </a:r>
            <a:r>
              <a:rPr lang="ru-RU" sz="2800" u="sng" dirty="0">
                <a:latin typeface="Georgia" panose="02040502050405020303" pitchFamily="18" charset="0"/>
                <a:hlinkClick r:id="rId3"/>
              </a:rPr>
              <a:t>://</a:t>
            </a:r>
            <a:r>
              <a:rPr lang="ru-RU" sz="2800" u="sng" dirty="0" smtClean="0">
                <a:latin typeface="Georgia" panose="02040502050405020303" pitchFamily="18" charset="0"/>
                <a:hlinkClick r:id="rId3"/>
              </a:rPr>
              <a:t>logoportal.ru/statya1-8389.html?ysclid=</a:t>
            </a:r>
            <a:r>
              <a:rPr lang="en-US" sz="2800" u="sng" dirty="0" smtClean="0">
                <a:latin typeface="Georgia" panose="02040502050405020303" pitchFamily="18" charset="0"/>
                <a:hlinkClick r:id="rId3"/>
              </a:rPr>
              <a:t>L</a:t>
            </a:r>
            <a:r>
              <a:rPr lang="ru-RU" sz="2800" u="sng" dirty="0" smtClean="0">
                <a:latin typeface="Georgia" panose="02040502050405020303" pitchFamily="18" charset="0"/>
                <a:hlinkClick r:id="rId3"/>
              </a:rPr>
              <a:t>su3lbox</a:t>
            </a:r>
          </a:p>
          <a:p>
            <a:pPr>
              <a:spcAft>
                <a:spcPts val="800"/>
              </a:spcAft>
            </a:pPr>
            <a:r>
              <a:rPr lang="ru-RU" sz="2800" u="sng" dirty="0" smtClean="0">
                <a:latin typeface="Georgia" panose="02040502050405020303" pitchFamily="18" charset="0"/>
                <a:hlinkClick r:id="rId3"/>
              </a:rPr>
              <a:t>8p877892886</a:t>
            </a: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2" y="220399"/>
            <a:ext cx="10646228" cy="721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Процесс </a:t>
            </a:r>
            <a:r>
              <a:rPr lang="ru-RU" sz="2800" dirty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патриотического воспитания в </a:t>
            </a:r>
            <a:r>
              <a:rPr lang="ru-RU" sz="2800" dirty="0" smtClean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коррекционной группе</a:t>
            </a:r>
            <a:r>
              <a:rPr lang="ru-RU" sz="2800" dirty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является  трудным и его результат не так ощутим, как в </a:t>
            </a:r>
            <a:r>
              <a:rPr lang="ru-RU" sz="2800" dirty="0" smtClean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группах, он </a:t>
            </a:r>
            <a:r>
              <a:rPr lang="ru-RU" sz="2800" dirty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осложняется рядом психофизиологических особенностей, присущих детям с ограниченными возможностями здоровья. Такой ребенок  с  трудом усваивает знания, нормы и правила поведения и общения, ему требуется больше времени для того, чтобы усвоить </a:t>
            </a:r>
            <a:r>
              <a:rPr lang="ru-RU" sz="2800" dirty="0" smtClean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понятия, связанные с лексическими темами.</a:t>
            </a:r>
            <a:r>
              <a:rPr lang="ru-RU" sz="2800" dirty="0">
                <a:solidFill>
                  <a:srgbClr val="18181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81818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Georgia" panose="02040502050405020303" pitchFamily="18" charset="0"/>
              </a:rPr>
              <a:t>К лексическим темам, затрагивающим нравственно-патриотическое воспитание, можно отнести «Детский сад», «Семья», «Профессии», «День защитника Отечества», «День космонавтики», «Мой город. Моя страна. Моя Родина», «День Победы».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9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3" y="166527"/>
            <a:ext cx="10907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</a:rPr>
              <a:t>Коррекционно-логопедическая работа в группе компенсирующей направленности для детей с тяжелыми нарушениями речи составлена таким образом, что нравственно-патриотическая составляющая органично вплетается в каждую лексическую тему: «Детский сад»; «Моя семья»; «Мой город</a:t>
            </a:r>
            <a:r>
              <a:rPr lang="ru-RU" sz="2800" dirty="0" smtClean="0">
                <a:solidFill>
                  <a:srgbClr val="462715"/>
                </a:solidFill>
                <a:latin typeface="georgia" panose="02040502050405020303" pitchFamily="18" charset="0"/>
              </a:rPr>
              <a:t>» и т. д.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2844183"/>
            <a:ext cx="2865494" cy="380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2844183"/>
            <a:ext cx="3059293" cy="3804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1" y="2844183"/>
            <a:ext cx="3879668" cy="36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1151433"/>
            <a:ext cx="110250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Цель патриотического воспитания детей дошкольного возраста, в рамках реализации ФАОП ДО</a:t>
            </a:r>
            <a:r>
              <a:rPr lang="ru-RU" sz="2800" b="1" dirty="0">
                <a:latin typeface="Georgia" panose="02040502050405020303" pitchFamily="18" charset="0"/>
              </a:rPr>
              <a:t>: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ребенка, удовлетворения его образовательных потребностей 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87448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948" y="0"/>
            <a:ext cx="1139081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Задачи патриотического воспитания дошкольников: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Georgia" panose="02040502050405020303" pitchFamily="18" charset="0"/>
              </a:rPr>
              <a:t>Расширять представления о родной стране как многонациональном государстве, государственных праздниках, родном городе и его достопримечательностях.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Georgia" panose="02040502050405020303" pitchFamily="18" charset="0"/>
              </a:rPr>
              <a:t>Формировать представление о Российской армии и профессиях военных, о почетной обязанности защищать Родину.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Georgia" panose="02040502050405020303" pitchFamily="18" charset="0"/>
              </a:rPr>
              <a:t>Формировать представление о родословной своей семьи. Привлекать к подготовке семейных праздников. Приобщать к участию в совместных с родителями занятиях, вечерах досуга, праздниках.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Georgia" panose="02040502050405020303" pitchFamily="18" charset="0"/>
              </a:rPr>
              <a:t>Особое внимание обращается на формирование у обучающихся представления о Родине: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latin typeface="Georgia" panose="02040502050405020303" pitchFamily="18" charset="0"/>
              </a:rPr>
              <a:t>Городах России;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latin typeface="Georgia" panose="02040502050405020303" pitchFamily="18" charset="0"/>
              </a:rPr>
              <a:t>Столице;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latin typeface="Georgia" panose="02040502050405020303" pitchFamily="18" charset="0"/>
              </a:rPr>
              <a:t>О государственной символике, гимне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72131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1" y="184946"/>
            <a:ext cx="109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</a:rPr>
              <a:t>Изучение лексических тем способствует решению задач, связанных с нравственно-патриотическим воспитанием </a:t>
            </a:r>
            <a:r>
              <a:rPr lang="ru-RU" sz="2800" dirty="0" smtClean="0">
                <a:solidFill>
                  <a:srgbClr val="462715"/>
                </a:solidFill>
                <a:latin typeface="georgia" panose="02040502050405020303" pitchFamily="18" charset="0"/>
              </a:rPr>
              <a:t>дошкольника и большое </a:t>
            </a:r>
            <a:r>
              <a:rPr lang="ru-RU" sz="2800" dirty="0">
                <a:solidFill>
                  <a:srgbClr val="462715"/>
                </a:solidFill>
                <a:latin typeface="georgia" panose="02040502050405020303" pitchFamily="18" charset="0"/>
              </a:rPr>
              <a:t>значение в данном направлении играет уголок патриотического воспитания.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0" y="2253352"/>
            <a:ext cx="4885510" cy="3675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2253351"/>
            <a:ext cx="5331765" cy="36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595" y="174232"/>
            <a:ext cx="10228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Направления работы по ознакомлению с родным городом и  краем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Знакомство с родным городом: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название города,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название улиц,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домашний адрес,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достопримечательности,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Герб и флаг города,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объекты социальной сферы,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профессии людей, проживающих в городе Владивостоке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8" y="1060079"/>
            <a:ext cx="3494364" cy="2629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6731" y="4575437"/>
            <a:ext cx="2798251" cy="210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08791" y="4582325"/>
            <a:ext cx="2837441" cy="2136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42" y="4618729"/>
            <a:ext cx="2740768" cy="20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3" y="135583"/>
            <a:ext cx="10593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Наполнение уголка патриотического воспитания по направлению «Мой родной Владивосток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«Мой родной город» - тематический альбом с фотографиями, открытками родного города Владивостока.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Фотографии,  иллюстрации, сувениры с изображением достопримечательностей нашего города Владивостока.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План схема дороги в детский сад, из детского сада домой.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Карта города.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Georgia" panose="02040502050405020303" pitchFamily="18" charset="0"/>
              </a:rPr>
              <a:t>Лэпбук</a:t>
            </a:r>
            <a:r>
              <a:rPr lang="ru-RU" sz="2800" dirty="0">
                <a:latin typeface="Georgia" panose="02040502050405020303" pitchFamily="18" charset="0"/>
              </a:rPr>
              <a:t>: «Мой город Владивосток</a:t>
            </a:r>
            <a:r>
              <a:rPr lang="ru-RU" sz="2800" dirty="0" smtClean="0">
                <a:latin typeface="Georgia" panose="02040502050405020303" pitchFamily="18" charset="0"/>
              </a:rPr>
              <a:t>»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Georgia" panose="02040502050405020303" pitchFamily="18" charset="0"/>
              </a:rPr>
              <a:t>Книги - самоделки «Мой город».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Georgia" panose="02040502050405020303" pitchFamily="18" charset="0"/>
              </a:rPr>
              <a:t>Папка ширма «Их именами названы улицы Владивостока».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Georgia" panose="02040502050405020303" pitchFamily="18" charset="0"/>
              </a:rPr>
              <a:t>Альбом с рисунками детей «Мой родной город»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083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840</Words>
  <Application>Microsoft Office PowerPoint</Application>
  <PresentationFormat>Широкоэкранный</PresentationFormat>
  <Paragraphs>106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SimSun</vt:lpstr>
      <vt:lpstr>Arial</vt:lpstr>
      <vt:lpstr>Calibri</vt:lpstr>
      <vt:lpstr>Century Gothic</vt:lpstr>
      <vt:lpstr>georgia</vt:lpstr>
      <vt:lpstr>georgia</vt:lpstr>
      <vt:lpstr>Lucida Sans</vt:lpstr>
      <vt:lpstr>OpenSymbol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«Детский сад №135  комбинированного вида г. Владивостока»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№135  комбинированного вида г. Владивостока»</dc:title>
  <dc:creator>User</dc:creator>
  <cp:lastModifiedBy>User</cp:lastModifiedBy>
  <cp:revision>19</cp:revision>
  <dcterms:created xsi:type="dcterms:W3CDTF">2024-02-20T13:16:34Z</dcterms:created>
  <dcterms:modified xsi:type="dcterms:W3CDTF">2024-02-22T06:33:40Z</dcterms:modified>
</cp:coreProperties>
</file>